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A5E"/>
    <a:srgbClr val="731F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16287-93C7-4D86-BF82-0B5A3C7F6BB2}" type="datetimeFigureOut">
              <a:rPr lang="es-PE" smtClean="0"/>
              <a:t>05/09/2013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66A2C-8A97-4A02-919A-D5ACB11D5B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4899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BBC-6B2E-4AE8-8892-C42A21C0D6D9}" type="datetimeFigureOut">
              <a:rPr lang="es-PE" smtClean="0"/>
              <a:t>05/09/2013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3DB3-E0AB-45AF-8711-22F218097FFB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901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BBC-6B2E-4AE8-8892-C42A21C0D6D9}" type="datetimeFigureOut">
              <a:rPr lang="es-PE" smtClean="0"/>
              <a:t>05/09/2013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3DB3-E0AB-45AF-8711-22F218097FFB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0894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BBC-6B2E-4AE8-8892-C42A21C0D6D9}" type="datetimeFigureOut">
              <a:rPr lang="es-PE" smtClean="0"/>
              <a:t>05/09/2013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3DB3-E0AB-45AF-8711-22F218097FFB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34102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A1D743C6-FD86-4E22-9CD1-53352F190C9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9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29751540-54FC-4A3B-8B05-9AC59FA05EA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05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BBC-6B2E-4AE8-8892-C42A21C0D6D9}" type="datetimeFigureOut">
              <a:rPr lang="es-PE" smtClean="0"/>
              <a:t>05/09/2013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3DB3-E0AB-45AF-8711-22F218097FFB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9611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BBC-6B2E-4AE8-8892-C42A21C0D6D9}" type="datetimeFigureOut">
              <a:rPr lang="es-PE" smtClean="0"/>
              <a:t>05/09/2013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3DB3-E0AB-45AF-8711-22F218097FFB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073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BBC-6B2E-4AE8-8892-C42A21C0D6D9}" type="datetimeFigureOut">
              <a:rPr lang="es-PE" smtClean="0"/>
              <a:t>05/09/2013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3DB3-E0AB-45AF-8711-22F218097FFB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5177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BBC-6B2E-4AE8-8892-C42A21C0D6D9}" type="datetimeFigureOut">
              <a:rPr lang="es-PE" smtClean="0"/>
              <a:t>05/09/2013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3DB3-E0AB-45AF-8711-22F218097FFB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8762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BBC-6B2E-4AE8-8892-C42A21C0D6D9}" type="datetimeFigureOut">
              <a:rPr lang="es-PE" smtClean="0"/>
              <a:t>05/09/2013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3DB3-E0AB-45AF-8711-22F218097FFB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437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BBC-6B2E-4AE8-8892-C42A21C0D6D9}" type="datetimeFigureOut">
              <a:rPr lang="es-PE" smtClean="0"/>
              <a:t>05/09/2013</a:t>
            </a:fld>
            <a:endParaRPr lang="es-P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3DB3-E0AB-45AF-8711-22F218097FFB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1823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BBC-6B2E-4AE8-8892-C42A21C0D6D9}" type="datetimeFigureOut">
              <a:rPr lang="es-PE" smtClean="0"/>
              <a:t>05/09/2013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3DB3-E0AB-45AF-8711-22F218097FFB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9700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BBC-6B2E-4AE8-8892-C42A21C0D6D9}" type="datetimeFigureOut">
              <a:rPr lang="es-PE" smtClean="0"/>
              <a:t>05/09/2013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3DB3-E0AB-45AF-8711-22F218097FFB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9460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EBBC-6B2E-4AE8-8892-C42A21C0D6D9}" type="datetimeFigureOut">
              <a:rPr lang="es-PE" smtClean="0"/>
              <a:t>05/09/2013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13DB3-E0AB-45AF-8711-22F218097FFB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022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-1.ibm.com/servers/eserver/zseries/990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://www.mercadolibre.com.mx/jm/pms?site=228184&amp;id=2021&amp;as_opt=http://www.mercadolibre.com.mx/jm/item?site=MLM$$id=7721895" TargetMode="External"/><Relationship Id="rId7" Type="http://schemas.openxmlformats.org/officeDocument/2006/relationships/hyperlink" Target="http://www.mercadolibre.com.mx/jm/pms?site=228184&amp;id=2021&amp;as_opt=http://www.mercadolibre.com.mx/jm/item?site=MLM$$id=7847473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jpeg"/><Relationship Id="rId5" Type="http://schemas.openxmlformats.org/officeDocument/2006/relationships/hyperlink" Target="http://www.mercadolibre.com.mx/jm/pms?site=228184&amp;id=2021&amp;as_opt=http://www.mercadolibre.com.mx/jm/item?site=MLM$$id=7852740" TargetMode="Externa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4.png"/><Relationship Id="rId4" Type="http://schemas.openxmlformats.org/officeDocument/2006/relationships/hyperlink" Target="http://store.sun.com/catalog/doc/BrowsePage.jhtml?catid=77642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hyperlink" Target="http://www.mercadolibre.com.mx/mexico/ml/pms?site=217925&amp;id=2021&amp;as_opt=/jm/item?site=MLM%24%24id=7705220" TargetMode="External"/><Relationship Id="rId7" Type="http://schemas.openxmlformats.org/officeDocument/2006/relationships/hyperlink" Target="http://www.mercadolibre.com.mx/mexico/ml/pms?site=217925&amp;id=2021&amp;as_opt=/jm/item?site=MLM%24%24id=7829888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jpeg"/><Relationship Id="rId11" Type="http://schemas.openxmlformats.org/officeDocument/2006/relationships/image" Target="../media/image29.png"/><Relationship Id="rId5" Type="http://schemas.openxmlformats.org/officeDocument/2006/relationships/hyperlink" Target="http://www.mercadolibre.com.mx/mexico/ml/pms?site=217925&amp;id=2021&amp;as_opt=/jm/item?site=MLM%24%24id=7813284" TargetMode="External"/><Relationship Id="rId10" Type="http://schemas.openxmlformats.org/officeDocument/2006/relationships/hyperlink" Target="http://www.superwarehouse.com/touch_screen/c2b/1976" TargetMode="External"/><Relationship Id="rId4" Type="http://schemas.openxmlformats.org/officeDocument/2006/relationships/image" Target="../media/image25.jpeg"/><Relationship Id="rId9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cadolibre.com.ar/jm/pms?site=55903&amp;id=2021&amp;as_opt=http://www.mercadolibre.com.ar/jm/item?site=MLA$$id=15690013" TargetMode="External"/><Relationship Id="rId7" Type="http://schemas.openxmlformats.org/officeDocument/2006/relationships/image" Target="../media/image3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hyperlink" Target="http://www.tiendapc.com/SDetails/$pid=160340$sid=1127" TargetMode="External"/><Relationship Id="rId4" Type="http://schemas.openxmlformats.org/officeDocument/2006/relationships/image" Target="../media/image30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hyperlink" Target="http://www.mercadolibre.com.ar/jm/pms?site=55903&amp;id=2021&amp;as_opt=http://www.mercadolibre.com.ar/jm/item?site=MLA$$id=15690013" TargetMode="External"/><Relationship Id="rId7" Type="http://schemas.openxmlformats.org/officeDocument/2006/relationships/hyperlink" Target="http://www.mercadolibre.com.ar/jm/pms?site=55903&amp;id=2021&amp;as_opt=http://www.mercadolibre.com.ar/jm/item?site=MLA$$id=1560096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hyperlink" Target="http://www.mercadolibre.com.ar/jm/pms?site=55903&amp;id=2021&amp;as_opt=http://www.mercadolibre.com.ar/jm/item?site=MLA$$id=15655713" TargetMode="External"/><Relationship Id="rId4" Type="http://schemas.openxmlformats.org/officeDocument/2006/relationships/image" Target="../media/image3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cadolibre.com.ar/jm/pms?site=55903&amp;id=2021&amp;as_opt=http://www.mercadolibre.com.ar/jm/item?site=MLA$$id=15623497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litoral.com/mercadomexico/computacion/7897902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jpeg"/><Relationship Id="rId5" Type="http://schemas.openxmlformats.org/officeDocument/2006/relationships/hyperlink" Target="http://www25.dealtime.com/xPF-Kingston_512MB_FOR_TOS_PORTEGE_M200_512MB_FOR_TOS_PORTEGE" TargetMode="External"/><Relationship Id="rId4" Type="http://schemas.openxmlformats.org/officeDocument/2006/relationships/image" Target="../media/image39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hyperlink" Target="http://www.tigerdirect.com/applications/SearchTools/item-details.asp?EdpNo=423018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g"/><Relationship Id="rId4" Type="http://schemas.openxmlformats.org/officeDocument/2006/relationships/image" Target="../media/image42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>
            <a:normAutofit fontScale="92500"/>
          </a:bodyPr>
          <a:lstStyle/>
          <a:p>
            <a:r>
              <a:rPr lang="es-PE" b="1" dirty="0" smtClean="0">
                <a:solidFill>
                  <a:schemeClr val="bg1">
                    <a:lumMod val="50000"/>
                  </a:schemeClr>
                </a:solidFill>
              </a:rPr>
              <a:t>INTRODUCCION</a:t>
            </a:r>
          </a:p>
          <a:p>
            <a:r>
              <a:rPr lang="es-PE" b="1" dirty="0" smtClean="0">
                <a:solidFill>
                  <a:schemeClr val="bg1">
                    <a:lumMod val="50000"/>
                  </a:schemeClr>
                </a:solidFill>
              </a:rPr>
              <a:t>A LA COMPUTACION E INFORMATICA</a:t>
            </a:r>
            <a:endParaRPr lang="es-PE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PE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95803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025" y="2157983"/>
            <a:ext cx="3409950" cy="1343025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1524000" y="5165576"/>
            <a:ext cx="6400800" cy="711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 smtClean="0">
                <a:solidFill>
                  <a:schemeClr val="bg1">
                    <a:lumMod val="50000"/>
                  </a:schemeClr>
                </a:solidFill>
              </a:rPr>
              <a:t>Unidad </a:t>
            </a:r>
            <a:r>
              <a:rPr lang="es-PE" dirty="0" smtClean="0">
                <a:solidFill>
                  <a:schemeClr val="bg1">
                    <a:lumMod val="50000"/>
                  </a:schemeClr>
                </a:solidFill>
              </a:rPr>
              <a:t>1 </a:t>
            </a:r>
            <a:endParaRPr lang="es-PE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9726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476375" y="404813"/>
            <a:ext cx="58293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_tradnl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Pioneros de la computación</a:t>
            </a:r>
            <a:endParaRPr lang="es-ES_tradnl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1476375" y="1700213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80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Atanasoff y Berry (1937 a 1942)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Universidad Estatal de Iowa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Primera computadora electrónica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80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Mauchly y Eckert (1946)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ENIAC.  Aplicaciones para la 2a. Guerra Mundial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Universidad de Pennsylvania.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Peso: 30 toneladas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Von Neumann, Mauchly y Eckert (1952)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EDVAC. Incluye la idea de programa almacenado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65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84213" y="404813"/>
            <a:ext cx="7416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_tradnl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Generaciones de computadoras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971550" y="1916113"/>
            <a:ext cx="7272338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Primera Generación (1951 - 1958)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Máquinas grandes y costosas, construidas con tubos al vacío.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Programadas en lenguaje de máquina.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5783" name="Picture 7" descr="Image16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789363"/>
            <a:ext cx="2951163" cy="220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2195513" y="6308725"/>
            <a:ext cx="1081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ENIAC</a:t>
            </a:r>
          </a:p>
        </p:txBody>
      </p:sp>
      <p:pic>
        <p:nvPicPr>
          <p:cNvPr id="75786" name="Picture 10" descr="Image16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860800"/>
            <a:ext cx="2971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5435600" y="6308725"/>
            <a:ext cx="172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EDVAC</a:t>
            </a:r>
          </a:p>
        </p:txBody>
      </p:sp>
    </p:spTree>
    <p:extLst>
      <p:ext uri="{BB962C8B-B14F-4D97-AF65-F5344CB8AC3E}">
        <p14:creationId xmlns:p14="http://schemas.microsoft.com/office/powerpoint/2010/main" val="94579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116013" y="404813"/>
            <a:ext cx="70707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_tradnl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Generaciones de computadoras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1619250" y="1989138"/>
            <a:ext cx="58293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Segunda Generación (1959 -1964)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Construidas con circuitos de transistores.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Programadas en lenguajes de alto nivel.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Menor tamaño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Tercera generación (1964 - 1971)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Circuitos integrados (miles de componentes electrónicos en miniatura)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Pequeñas,  rápidas y desprenden menos calor.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Cuarta generación (1971 - 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Microprocesadores (alta densidad y veloces)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Pequeñas y menos costosas. Surgen los PC`s.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Nacen otras aplicaciones.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4952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Tekton" pitchFamily="34" charset="0"/>
              </a:rPr>
              <a:t>Clasificación de las computadoras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Supercomputadoras</a:t>
            </a:r>
          </a:p>
          <a:p>
            <a:r>
              <a:rPr lang="es-ES"/>
              <a:t>Macrocomputadoras o mainframaes</a:t>
            </a:r>
          </a:p>
          <a:p>
            <a:r>
              <a:rPr lang="es-ES"/>
              <a:t>Minicomputadoras</a:t>
            </a:r>
          </a:p>
          <a:p>
            <a:r>
              <a:rPr lang="es-ES"/>
              <a:t>Microcomputadoras</a:t>
            </a:r>
          </a:p>
          <a:p>
            <a:r>
              <a:rPr lang="es-ES"/>
              <a:t>Estaciones de trabajo</a:t>
            </a:r>
          </a:p>
        </p:txBody>
      </p:sp>
    </p:spTree>
    <p:extLst>
      <p:ext uri="{BB962C8B-B14F-4D97-AF65-F5344CB8AC3E}">
        <p14:creationId xmlns:p14="http://schemas.microsoft.com/office/powerpoint/2010/main" val="3833363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>
                <a:latin typeface="Tekton" pitchFamily="34" charset="0"/>
              </a:rPr>
              <a:t>Clasificación de las computadoras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23850" y="1916113"/>
            <a:ext cx="4194175" cy="4498975"/>
          </a:xfrm>
        </p:spPr>
        <p:txBody>
          <a:bodyPr/>
          <a:lstStyle/>
          <a:p>
            <a:r>
              <a:rPr lang="es-ES_tradnl" b="1">
                <a:latin typeface="Tekton" pitchFamily="34" charset="0"/>
              </a:rPr>
              <a:t>Supercomputadoras</a:t>
            </a:r>
          </a:p>
          <a:p>
            <a:pPr>
              <a:buFont typeface="Arial" charset="0"/>
              <a:buNone/>
            </a:pPr>
            <a:r>
              <a:rPr lang="es-ES_tradnl" sz="2800"/>
              <a:t>   </a:t>
            </a:r>
            <a:r>
              <a:rPr lang="es-ES_tradnl" sz="2000">
                <a:latin typeface="Arial" charset="0"/>
              </a:rPr>
              <a:t>Potentes,  rápidas y costosas</a:t>
            </a:r>
          </a:p>
          <a:p>
            <a:pPr>
              <a:buFont typeface="Arial" charset="0"/>
              <a:buNone/>
            </a:pPr>
            <a:r>
              <a:rPr lang="es-ES_tradnl" sz="2000">
                <a:latin typeface="Arial" charset="0"/>
              </a:rPr>
              <a:t>     Usos: estudio de energía y armas nucleares, búsqueda de yacimientos petrolíferos,  estudio de tornados, estudio de clima, diseño de aviones, simuladores de vuelo</a:t>
            </a:r>
            <a:r>
              <a:rPr lang="es-ES_tradnl" sz="2000" b="1">
                <a:latin typeface="Arial" charset="0"/>
              </a:rPr>
              <a:t>.</a:t>
            </a:r>
            <a:endParaRPr lang="es-ES_tradnl" sz="2000" b="1"/>
          </a:p>
        </p:txBody>
      </p:sp>
      <p:pic>
        <p:nvPicPr>
          <p:cNvPr id="7172" name="Picture 4" descr="cray_x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844675"/>
            <a:ext cx="3111500" cy="233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00563" y="4365625"/>
            <a:ext cx="35766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Supercomputadora  CRAY  X1</a:t>
            </a:r>
            <a:endParaRPr lang="en-US"/>
          </a:p>
          <a:p>
            <a:pPr algn="ctr"/>
            <a:r>
              <a:rPr lang="en-US" b="1"/>
              <a:t> </a:t>
            </a:r>
            <a:endParaRPr lang="en-US"/>
          </a:p>
          <a:p>
            <a:pPr algn="ctr"/>
            <a:r>
              <a:rPr lang="en-US" b="1"/>
              <a:t>Precio aproximado: </a:t>
            </a:r>
          </a:p>
          <a:p>
            <a:pPr algn="ctr"/>
            <a:r>
              <a:rPr lang="en-US" b="1"/>
              <a:t>2.5 millones $</a:t>
            </a:r>
          </a:p>
        </p:txBody>
      </p:sp>
    </p:spTree>
    <p:extLst>
      <p:ext uri="{BB962C8B-B14F-4D97-AF65-F5344CB8AC3E}">
        <p14:creationId xmlns:p14="http://schemas.microsoft.com/office/powerpoint/2010/main" val="7010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>
                <a:latin typeface="Tekton" pitchFamily="34" charset="0"/>
              </a:rPr>
              <a:t>Clasificación de las computadoras</a:t>
            </a:r>
            <a:endParaRPr lang="es-ES" b="1" dirty="0">
              <a:latin typeface="Tekton" pitchFamily="34" charset="0"/>
            </a:endParaRP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23850" y="1773238"/>
            <a:ext cx="4630738" cy="4498975"/>
          </a:xfrm>
        </p:spPr>
        <p:txBody>
          <a:bodyPr/>
          <a:lstStyle/>
          <a:p>
            <a:r>
              <a:rPr lang="es-ES_tradnl" b="1">
                <a:latin typeface="Tekton" pitchFamily="34" charset="0"/>
              </a:rPr>
              <a:t>Macrocomputadoras o mainframes</a:t>
            </a:r>
            <a:endParaRPr lang="es-ES_tradnl"/>
          </a:p>
          <a:p>
            <a:pPr>
              <a:buFont typeface="Arial" charset="0"/>
              <a:buNone/>
            </a:pPr>
            <a:r>
              <a:rPr lang="es-ES_tradnl" sz="2800"/>
              <a:t>   </a:t>
            </a:r>
            <a:r>
              <a:rPr lang="es-ES_tradnl" sz="2400">
                <a:latin typeface="Arial" charset="0"/>
              </a:rPr>
              <a:t>Son grandes, rápidas y costosas</a:t>
            </a:r>
          </a:p>
          <a:p>
            <a:pPr>
              <a:buFont typeface="Arial" charset="0"/>
              <a:buNone/>
            </a:pPr>
            <a:r>
              <a:rPr lang="es-ES_tradnl" sz="2400">
                <a:latin typeface="Arial" charset="0"/>
              </a:rPr>
              <a:t>    Soportan + programas simultáneamente</a:t>
            </a:r>
            <a:endParaRPr lang="es-ES_tradnl" sz="2400"/>
          </a:p>
          <a:p>
            <a:pPr>
              <a:buFont typeface="Arial" charset="0"/>
              <a:buNone/>
            </a:pPr>
            <a:endParaRPr lang="es-ES" sz="2400"/>
          </a:p>
        </p:txBody>
      </p:sp>
      <p:pic>
        <p:nvPicPr>
          <p:cNvPr id="50180" name="Picture 4" descr="zSeries 990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1773238"/>
            <a:ext cx="2655888" cy="3024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683125" y="5013325"/>
            <a:ext cx="36179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Mainframe Server </a:t>
            </a:r>
            <a:endParaRPr lang="en-US"/>
          </a:p>
          <a:p>
            <a:pPr algn="ctr"/>
            <a:r>
              <a:rPr lang="en-US" b="1"/>
              <a:t> zSeries 990  IBM</a:t>
            </a:r>
            <a:endParaRPr lang="en-US"/>
          </a:p>
          <a:p>
            <a:pPr algn="ctr"/>
            <a:r>
              <a:rPr lang="en-US" b="1"/>
              <a:t>Precio aproximado: 1 millón $</a:t>
            </a:r>
          </a:p>
        </p:txBody>
      </p:sp>
    </p:spTree>
    <p:extLst>
      <p:ext uri="{BB962C8B-B14F-4D97-AF65-F5344CB8AC3E}">
        <p14:creationId xmlns:p14="http://schemas.microsoft.com/office/powerpoint/2010/main" val="2215626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" y="0"/>
            <a:ext cx="9144000" cy="958033"/>
          </a:xfrm>
          <a:prstGeom prst="rect">
            <a:avLst/>
          </a:prstGeom>
        </p:spPr>
      </p:pic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1117" y="764704"/>
            <a:ext cx="8540750" cy="1143000"/>
          </a:xfrm>
        </p:spPr>
        <p:txBody>
          <a:bodyPr>
            <a:normAutofit fontScale="90000"/>
          </a:bodyPr>
          <a:lstStyle/>
          <a:p>
            <a:r>
              <a:rPr lang="es-ES_tradnl" b="1" dirty="0">
                <a:latin typeface="Tekton" pitchFamily="34" charset="0"/>
              </a:rPr>
              <a:t>Clasificación de las computadoras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_tradnl" b="1">
                <a:latin typeface="Tekton" pitchFamily="34" charset="0"/>
              </a:rPr>
              <a:t>Minicomputadoras</a:t>
            </a:r>
          </a:p>
          <a:p>
            <a:pPr>
              <a:buFont typeface="Arial" charset="0"/>
              <a:buNone/>
            </a:pPr>
            <a:r>
              <a:rPr lang="es-ES_tradnl"/>
              <a:t>   </a:t>
            </a:r>
            <a:r>
              <a:rPr lang="es-ES_tradnl" sz="2400">
                <a:latin typeface="Arial" charset="0"/>
              </a:rPr>
              <a:t>Multiprocesos y multiusuarios  (Redes)</a:t>
            </a:r>
          </a:p>
          <a:p>
            <a:pPr>
              <a:buFont typeface="Arial" charset="0"/>
              <a:buNone/>
            </a:pPr>
            <a:r>
              <a:rPr lang="es-ES_tradnl" sz="2400">
                <a:latin typeface="Arial" charset="0"/>
              </a:rPr>
              <a:t>    Versión pequeña de la macrocomputadora (1960)</a:t>
            </a:r>
          </a:p>
          <a:p>
            <a:pPr>
              <a:buFont typeface="Arial" charset="0"/>
              <a:buNone/>
            </a:pPr>
            <a:r>
              <a:rPr lang="es-ES_tradnl" sz="2400">
                <a:latin typeface="Arial" charset="0"/>
              </a:rPr>
              <a:t>    Usos: almacenan grandes bases de datos, automatización industrial y aplicaciones multiusuario</a:t>
            </a:r>
          </a:p>
        </p:txBody>
      </p:sp>
      <p:pic>
        <p:nvPicPr>
          <p:cNvPr id="8196" name="Picture 4" descr="alphaserver100x7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989138"/>
            <a:ext cx="1728787" cy="1209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8" name="Picture 6" descr="e3000100x7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1989138"/>
            <a:ext cx="1655763" cy="1223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1" name="Picture 9" descr="hp9000_100x7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573463"/>
            <a:ext cx="16557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proliant100x7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602038"/>
            <a:ext cx="15843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940425" y="4941888"/>
            <a:ext cx="1506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b="1"/>
              <a:t>HP  Servers</a:t>
            </a:r>
          </a:p>
        </p:txBody>
      </p:sp>
    </p:spTree>
    <p:extLst>
      <p:ext uri="{BB962C8B-B14F-4D97-AF65-F5344CB8AC3E}">
        <p14:creationId xmlns:p14="http://schemas.microsoft.com/office/powerpoint/2010/main" val="11259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>
                <a:latin typeface="Tekton" pitchFamily="34" charset="0"/>
              </a:rPr>
              <a:t>Clasificación de las computadoras</a:t>
            </a:r>
            <a:endParaRPr lang="es-ES" sz="3200" b="1" dirty="0">
              <a:latin typeface="Tekton" pitchFamily="34" charset="0"/>
            </a:endParaRP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_tradnl" b="1">
                <a:latin typeface="Tekton" pitchFamily="34" charset="0"/>
              </a:rPr>
              <a:t>Microcomputadoras o PC’s</a:t>
            </a:r>
          </a:p>
          <a:p>
            <a:pPr>
              <a:buFont typeface="Arial" charset="0"/>
              <a:buNone/>
            </a:pPr>
            <a:r>
              <a:rPr lang="es-ES_tradnl" sz="2800" b="1">
                <a:latin typeface="Arial" charset="0"/>
              </a:rPr>
              <a:t>    </a:t>
            </a:r>
            <a:r>
              <a:rPr lang="es-ES_tradnl" sz="2400">
                <a:latin typeface="Arial" charset="0"/>
              </a:rPr>
              <a:t>Uso personal (escuelas, oficinas, hogares)</a:t>
            </a:r>
          </a:p>
          <a:p>
            <a:pPr>
              <a:buFont typeface="Arial" charset="0"/>
              <a:buNone/>
            </a:pPr>
            <a:r>
              <a:rPr lang="es-ES_tradnl" sz="2400">
                <a:latin typeface="Arial" charset="0"/>
              </a:rPr>
              <a:t>    1981 sale al mercado la “IBM PC”.</a:t>
            </a:r>
          </a:p>
          <a:p>
            <a:pPr>
              <a:buFont typeface="Arial" charset="0"/>
              <a:buNone/>
            </a:pPr>
            <a:r>
              <a:rPr lang="es-ES_tradnl" sz="2400">
                <a:latin typeface="Arial" charset="0"/>
              </a:rPr>
              <a:t>    Diferentes tipos en su diseño</a:t>
            </a:r>
            <a:endParaRPr lang="es-ES_tradnl" sz="2400" b="1">
              <a:latin typeface="Arial" charset="0"/>
            </a:endParaRPr>
          </a:p>
          <a:p>
            <a:pPr>
              <a:buFont typeface="Arial" charset="0"/>
              <a:buNone/>
            </a:pPr>
            <a:endParaRPr lang="es-ES" sz="2400"/>
          </a:p>
        </p:txBody>
      </p:sp>
      <p:pic>
        <p:nvPicPr>
          <p:cNvPr id="53255" name="Picture 7" descr="7721895_5433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3716338"/>
            <a:ext cx="1574800" cy="15573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258" name="Picture 10" descr="7625964_2782">
            <a:hlinkClick r:id="rId5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4388" y="3717925"/>
            <a:ext cx="1584325" cy="158273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253" name="Picture 5" descr="7356670_178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916113"/>
            <a:ext cx="1727200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144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>
                <a:latin typeface="Tekton" pitchFamily="34" charset="0"/>
              </a:rPr>
              <a:t>Clasificación de las computadoras</a:t>
            </a:r>
            <a:endParaRPr lang="es-ES_tradnl" dirty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_tradnl" sz="2800"/>
              <a:t> </a:t>
            </a:r>
            <a:r>
              <a:rPr lang="es-ES_tradnl" sz="2800" b="1">
                <a:latin typeface="Tekton" pitchFamily="34" charset="0"/>
              </a:rPr>
              <a:t>Estaciones de trabajo o workstations </a:t>
            </a:r>
          </a:p>
          <a:p>
            <a:pPr>
              <a:buFont typeface="Arial" charset="0"/>
              <a:buNone/>
            </a:pPr>
            <a:r>
              <a:rPr lang="es-ES_tradnl" sz="2800"/>
              <a:t>   </a:t>
            </a:r>
            <a:r>
              <a:rPr lang="es-ES_tradnl" sz="2000">
                <a:latin typeface="Arial" charset="0"/>
              </a:rPr>
              <a:t>Utilizadas para aplicaciones que requieran de un procesamiento moderado y capacidades gráficas de alta calidad.</a:t>
            </a:r>
          </a:p>
          <a:p>
            <a:pPr>
              <a:buFont typeface="Arial" charset="0"/>
              <a:buNone/>
            </a:pPr>
            <a:r>
              <a:rPr lang="es-ES_tradnl" sz="2000">
                <a:latin typeface="Arial" charset="0"/>
              </a:rPr>
              <a:t>     Usos: aplicaciones de ingeniería, CAD, CAM, publicidad, creación de software</a:t>
            </a:r>
          </a:p>
          <a:p>
            <a:pPr>
              <a:buFont typeface="Arial" charset="0"/>
              <a:buNone/>
            </a:pPr>
            <a:endParaRPr lang="es-ES_tradnl" sz="2000">
              <a:latin typeface="Arial" charset="0"/>
            </a:endParaRPr>
          </a:p>
        </p:txBody>
      </p:sp>
      <p:pic>
        <p:nvPicPr>
          <p:cNvPr id="9221" name="Picture 5" descr="workstation100x7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557338"/>
            <a:ext cx="2449513" cy="1587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6" name="Picture 10" descr="sb2k_desktop">
            <a:hlinkClick r:id="rId4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3357563"/>
            <a:ext cx="2790825" cy="2143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835525" y="5661025"/>
            <a:ext cx="430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b="1"/>
              <a:t>Precio aproximado: 7500  - 12000 $</a:t>
            </a:r>
          </a:p>
        </p:txBody>
      </p:sp>
    </p:spTree>
    <p:extLst>
      <p:ext uri="{BB962C8B-B14F-4D97-AF65-F5344CB8AC3E}">
        <p14:creationId xmlns:p14="http://schemas.microsoft.com/office/powerpoint/2010/main" val="12363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3608" y="479016"/>
            <a:ext cx="7772400" cy="1295400"/>
          </a:xfrm>
        </p:spPr>
        <p:txBody>
          <a:bodyPr>
            <a:normAutofit/>
          </a:bodyPr>
          <a:lstStyle/>
          <a:p>
            <a:r>
              <a:rPr lang="es-ES_tradnl" sz="3200" dirty="0">
                <a:latin typeface="Tekton" pitchFamily="34" charset="0"/>
              </a:rPr>
              <a:t>Componentes de una computadora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301625" y="1600200"/>
            <a:ext cx="4186238" cy="48529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s-ES_tradnl" sz="2400"/>
              <a:t>     </a:t>
            </a:r>
            <a:r>
              <a:rPr lang="es-ES_tradnl" sz="2400" i="1" u="sng">
                <a:latin typeface="Tekton" pitchFamily="34" charset="0"/>
              </a:rPr>
              <a:t>HARDWARE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_tradnl" sz="2400">
                <a:latin typeface="Tekton" pitchFamily="34" charset="0"/>
              </a:rPr>
              <a:t>        equipos</a:t>
            </a:r>
            <a:endParaRPr lang="es-ES_tradnl" sz="240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s-ES_tradnl" sz="2000"/>
          </a:p>
          <a:p>
            <a:pPr>
              <a:lnSpc>
                <a:spcPct val="80000"/>
              </a:lnSpc>
            </a:pPr>
            <a:r>
              <a:rPr lang="es-ES_tradnl" sz="2400">
                <a:latin typeface="Tekton" pitchFamily="34" charset="0"/>
              </a:rPr>
              <a:t>Dispositivos de entrada</a:t>
            </a:r>
          </a:p>
          <a:p>
            <a:pPr>
              <a:lnSpc>
                <a:spcPct val="80000"/>
              </a:lnSpc>
            </a:pPr>
            <a:r>
              <a:rPr lang="es-ES_tradnl" sz="2400">
                <a:latin typeface="Tekton" pitchFamily="34" charset="0"/>
              </a:rPr>
              <a:t>Dispositivos de salida</a:t>
            </a:r>
          </a:p>
          <a:p>
            <a:pPr>
              <a:lnSpc>
                <a:spcPct val="80000"/>
              </a:lnSpc>
            </a:pPr>
            <a:r>
              <a:rPr lang="es-ES_tradnl" sz="2400">
                <a:latin typeface="Tekton" pitchFamily="34" charset="0"/>
              </a:rPr>
              <a:t> Unidad Central de Proceso (CPU)</a:t>
            </a:r>
          </a:p>
          <a:p>
            <a:pPr>
              <a:lnSpc>
                <a:spcPct val="80000"/>
              </a:lnSpc>
            </a:pPr>
            <a:r>
              <a:rPr lang="es-ES_tradnl" sz="2400">
                <a:latin typeface="Tekton" pitchFamily="34" charset="0"/>
              </a:rPr>
              <a:t>Memoria Principal</a:t>
            </a:r>
          </a:p>
          <a:p>
            <a:pPr>
              <a:lnSpc>
                <a:spcPct val="80000"/>
              </a:lnSpc>
            </a:pPr>
            <a:r>
              <a:rPr lang="es-ES_tradnl" sz="2400">
                <a:latin typeface="Tekton" pitchFamily="34" charset="0"/>
              </a:rPr>
              <a:t>Dispositivos de Almacenamiento secundario</a:t>
            </a:r>
          </a:p>
          <a:p>
            <a:pPr>
              <a:lnSpc>
                <a:spcPct val="80000"/>
              </a:lnSpc>
            </a:pPr>
            <a:endParaRPr lang="es-ES_tradnl" sz="2400">
              <a:latin typeface="Tekton" pitchFamily="34" charset="0"/>
            </a:endParaRPr>
          </a:p>
          <a:p>
            <a:pPr>
              <a:lnSpc>
                <a:spcPct val="80000"/>
              </a:lnSpc>
            </a:pPr>
            <a:endParaRPr lang="es-ES_tradnl" sz="24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s-ES_tradnl" sz="2400"/>
              <a:t>	</a:t>
            </a:r>
          </a:p>
        </p:txBody>
      </p:sp>
      <p:sp>
        <p:nvSpPr>
          <p:cNvPr id="10244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4656138" y="1600200"/>
            <a:ext cx="4186237" cy="499745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s-ES_tradnl" sz="2400" i="1" u="sng">
                <a:latin typeface="Tekton" pitchFamily="34" charset="0"/>
              </a:rPr>
              <a:t>SOFTWARE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s-ES_tradnl" sz="2400">
                <a:latin typeface="Tekton" pitchFamily="34" charset="0"/>
              </a:rPr>
              <a:t>programas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es-ES_tradnl" sz="2000"/>
          </a:p>
          <a:p>
            <a:pPr>
              <a:lnSpc>
                <a:spcPct val="80000"/>
              </a:lnSpc>
            </a:pPr>
            <a:r>
              <a:rPr lang="es-ES_tradnl" sz="2400">
                <a:latin typeface="Tekton" pitchFamily="34" charset="0"/>
              </a:rPr>
              <a:t>Sistemas Operativos</a:t>
            </a:r>
          </a:p>
          <a:p>
            <a:pPr>
              <a:lnSpc>
                <a:spcPct val="80000"/>
              </a:lnSpc>
            </a:pPr>
            <a:r>
              <a:rPr lang="es-ES_tradnl" sz="2400">
                <a:latin typeface="Tekton" pitchFamily="34" charset="0"/>
              </a:rPr>
              <a:t>Lenguajes de programación</a:t>
            </a:r>
          </a:p>
          <a:p>
            <a:pPr>
              <a:lnSpc>
                <a:spcPct val="80000"/>
              </a:lnSpc>
            </a:pPr>
            <a:r>
              <a:rPr lang="es-ES_tradnl" sz="2400">
                <a:latin typeface="Tekton" pitchFamily="34" charset="0"/>
              </a:rPr>
              <a:t>Software de uso general</a:t>
            </a:r>
          </a:p>
          <a:p>
            <a:pPr>
              <a:lnSpc>
                <a:spcPct val="80000"/>
              </a:lnSpc>
            </a:pPr>
            <a:r>
              <a:rPr lang="es-ES_tradnl" sz="2400">
                <a:latin typeface="Tekton" pitchFamily="34" charset="0"/>
              </a:rPr>
              <a:t>Software de aplicación</a:t>
            </a:r>
            <a:endParaRPr lang="es-ES_tradnl" sz="240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s-ES_tradnl" sz="2400"/>
          </a:p>
        </p:txBody>
      </p:sp>
    </p:spTree>
    <p:extLst>
      <p:ext uri="{BB962C8B-B14F-4D97-AF65-F5344CB8AC3E}">
        <p14:creationId xmlns:p14="http://schemas.microsoft.com/office/powerpoint/2010/main" val="20137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844970" y="1628800"/>
            <a:ext cx="36343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0D3A5E"/>
                </a:solidFill>
                <a:effectLst/>
                <a:uLnTx/>
                <a:uFillTx/>
              </a:rPr>
              <a:t>Sesión 1</a:t>
            </a:r>
            <a:endParaRPr kumimoji="0" lang="es-PE" sz="8000" b="0" i="0" u="none" strike="noStrike" kern="0" cap="none" spc="0" normalizeH="0" baseline="0" noProof="0" dirty="0">
              <a:ln>
                <a:noFill/>
              </a:ln>
              <a:solidFill>
                <a:srgbClr val="0D3A5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3146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>
                <a:latin typeface="Tekton" pitchFamily="34" charset="0"/>
              </a:rPr>
              <a:t>Hardware</a:t>
            </a:r>
            <a:br>
              <a:rPr lang="es-ES_tradnl" b="1" dirty="0">
                <a:latin typeface="Tekton" pitchFamily="34" charset="0"/>
              </a:rPr>
            </a:br>
            <a:r>
              <a:rPr lang="es-ES_tradnl" sz="3200" b="1" dirty="0">
                <a:latin typeface="Tekton" pitchFamily="34" charset="0"/>
              </a:rPr>
              <a:t>Dispositivos de entrada</a:t>
            </a:r>
            <a:endParaRPr lang="es-ES_tradnl" dirty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es-ES_tradnl" sz="2400" dirty="0">
              <a:latin typeface="Tekton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sz="2000" dirty="0">
                <a:latin typeface="Tekton" pitchFamily="34" charset="0"/>
              </a:rPr>
              <a:t>Teclado</a:t>
            </a:r>
          </a:p>
          <a:p>
            <a:pPr>
              <a:lnSpc>
                <a:spcPct val="90000"/>
              </a:lnSpc>
            </a:pPr>
            <a:r>
              <a:rPr lang="es-ES_tradnl" sz="2000" dirty="0">
                <a:latin typeface="Tekton" pitchFamily="34" charset="0"/>
              </a:rPr>
              <a:t>Mouse o ratón</a:t>
            </a:r>
          </a:p>
          <a:p>
            <a:pPr>
              <a:lnSpc>
                <a:spcPct val="90000"/>
              </a:lnSpc>
            </a:pPr>
            <a:r>
              <a:rPr lang="es-ES_tradnl" sz="2000" dirty="0">
                <a:latin typeface="Tekton" pitchFamily="34" charset="0"/>
              </a:rPr>
              <a:t>Escáner</a:t>
            </a:r>
          </a:p>
          <a:p>
            <a:pPr>
              <a:lnSpc>
                <a:spcPct val="90000"/>
              </a:lnSpc>
            </a:pPr>
            <a:r>
              <a:rPr lang="es-ES_tradnl" sz="2000" dirty="0">
                <a:latin typeface="Tekton" pitchFamily="34" charset="0"/>
              </a:rPr>
              <a:t>Lectores de códigos de barras</a:t>
            </a:r>
          </a:p>
          <a:p>
            <a:pPr>
              <a:lnSpc>
                <a:spcPct val="90000"/>
              </a:lnSpc>
            </a:pPr>
            <a:r>
              <a:rPr lang="es-ES_tradnl" sz="2000" dirty="0">
                <a:latin typeface="Tekton" pitchFamily="34" charset="0"/>
              </a:rPr>
              <a:t>Pantallas sensibles al tacto</a:t>
            </a:r>
          </a:p>
          <a:p>
            <a:pPr>
              <a:lnSpc>
                <a:spcPct val="90000"/>
              </a:lnSpc>
            </a:pPr>
            <a:r>
              <a:rPr lang="es-ES_tradnl" sz="2000" dirty="0">
                <a:latin typeface="Tekton" pitchFamily="34" charset="0"/>
              </a:rPr>
              <a:t>Lápiz óptico</a:t>
            </a:r>
          </a:p>
          <a:p>
            <a:pPr>
              <a:lnSpc>
                <a:spcPct val="90000"/>
              </a:lnSpc>
            </a:pPr>
            <a:r>
              <a:rPr lang="es-ES_tradnl" sz="2000" dirty="0">
                <a:latin typeface="Tekton" pitchFamily="34" charset="0"/>
              </a:rPr>
              <a:t>Joysticks</a:t>
            </a:r>
          </a:p>
          <a:p>
            <a:pPr>
              <a:lnSpc>
                <a:spcPct val="90000"/>
              </a:lnSpc>
            </a:pPr>
            <a:r>
              <a:rPr lang="es-ES_tradnl" sz="2000" dirty="0">
                <a:latin typeface="Tekton" pitchFamily="34" charset="0"/>
              </a:rPr>
              <a:t>Micrófono</a:t>
            </a:r>
          </a:p>
          <a:p>
            <a:pPr>
              <a:lnSpc>
                <a:spcPct val="90000"/>
              </a:lnSpc>
            </a:pPr>
            <a:r>
              <a:rPr lang="es-ES_tradnl" sz="2000" dirty="0">
                <a:latin typeface="Tekton" pitchFamily="34" charset="0"/>
              </a:rPr>
              <a:t>Cámara digital</a:t>
            </a:r>
          </a:p>
          <a:p>
            <a:pPr>
              <a:lnSpc>
                <a:spcPct val="90000"/>
              </a:lnSpc>
            </a:pPr>
            <a:r>
              <a:rPr lang="es-ES_tradnl" sz="2000" dirty="0">
                <a:latin typeface="Tekton" pitchFamily="34" charset="0"/>
              </a:rPr>
              <a:t>Lectores de bandas magnéticas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_tradnl" sz="2000" dirty="0">
              <a:latin typeface="Tekton" pitchFamily="34" charset="0"/>
            </a:endParaRPr>
          </a:p>
        </p:txBody>
      </p:sp>
      <p:pic>
        <p:nvPicPr>
          <p:cNvPr id="11276" name="Picture 12" descr="6146212_9152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787" y="2115344"/>
            <a:ext cx="11430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2" name="Picture 8" descr="7813284_8820">
            <a:hlinkClick r:id="rId5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2133600"/>
            <a:ext cx="11430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9" name="Picture 15" descr="7829888_1493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789363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1" name="Picture 17" descr="3239165_39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789363"/>
            <a:ext cx="11525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6" name="Picture 22" descr="Touch Screen Monitors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481638"/>
            <a:ext cx="1511300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87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50825" y="260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Hardware</a:t>
            </a:r>
            <a:br>
              <a:rPr lang="es-ES_tradnl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</a:br>
            <a:r>
              <a:rPr lang="es-ES_tradnl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Dispositivos de salida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50825" y="1412875"/>
            <a:ext cx="54737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8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Monitor o pantalla</a:t>
            </a:r>
            <a:r>
              <a:rPr lang="es-ES_tradnl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Dispositivo de salida más común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Tipos (según colores)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Monocromáticos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Escala de grises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Color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Tipos (según tecnología)</a:t>
            </a:r>
            <a:endParaRPr lang="es-ES_tradnl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Rayos catódicos (crt)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Pantallas TFT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Pantallas de cristal líquido (LCD)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Pantallas de plasma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63496" name="Picture 8" descr="1593B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437063"/>
            <a:ext cx="1873250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659563" y="6021388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LCD</a:t>
            </a:r>
          </a:p>
        </p:txBody>
      </p:sp>
      <p:pic>
        <p:nvPicPr>
          <p:cNvPr id="63499" name="Picture 11" descr="MAG17_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133600"/>
            <a:ext cx="165735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164388" y="3716338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TFT</a:t>
            </a:r>
          </a:p>
        </p:txBody>
      </p:sp>
      <p:pic>
        <p:nvPicPr>
          <p:cNvPr id="63502" name="Picture 14" descr="c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2131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5076825" y="4797425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CRT</a:t>
            </a:r>
          </a:p>
        </p:txBody>
      </p:sp>
    </p:spTree>
    <p:extLst>
      <p:ext uri="{BB962C8B-B14F-4D97-AF65-F5344CB8AC3E}">
        <p14:creationId xmlns:p14="http://schemas.microsoft.com/office/powerpoint/2010/main" val="20385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331913" y="1773238"/>
            <a:ext cx="3810000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8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Impresora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Registra sobre papel la información que produce la computadora.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Tipos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Matriciales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Inyección de tinta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Láser</a:t>
            </a:r>
            <a:r>
              <a:rPr lang="es-ES_tradnl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116013" y="0"/>
            <a:ext cx="77724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Hardware</a:t>
            </a:r>
            <a:br>
              <a:rPr lang="es-ES_tradnl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</a:br>
            <a:r>
              <a:rPr lang="es-ES_tradnl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Dispositivos de salida</a:t>
            </a:r>
          </a:p>
        </p:txBody>
      </p:sp>
      <p:pic>
        <p:nvPicPr>
          <p:cNvPr id="64520" name="Picture 8" descr="14951048_600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205038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2" name="Picture 10" descr="14661448_3387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205038"/>
            <a:ext cx="136842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4" name="Picture 12" descr="Film Para Fusor Impresora Laser Hp 1000 1200 Y 1300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221163"/>
            <a:ext cx="1655763" cy="129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6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755650" y="2205038"/>
            <a:ext cx="417671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Plotter</a:t>
            </a:r>
          </a:p>
          <a:p>
            <a:endParaRPr kumimoji="1" lang="es-ES_tradnl" sz="2400" b="1" i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r>
              <a:rPr kumimoji="1"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Efectúa impresiones gráficas con gran precisión y en grandes formatos.</a:t>
            </a:r>
          </a:p>
          <a:p>
            <a:r>
              <a:rPr kumimoji="1"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r>
              <a:rPr kumimoji="1"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Diseño gráfico y arquitectura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539750" y="333375"/>
            <a:ext cx="77724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Hardware</a:t>
            </a:r>
            <a:br>
              <a:rPr lang="es-ES_tradnl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</a:br>
            <a:r>
              <a:rPr lang="es-ES_tradnl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Dispositivos de salida</a:t>
            </a:r>
          </a:p>
        </p:txBody>
      </p:sp>
      <p:pic>
        <p:nvPicPr>
          <p:cNvPr id="65543" name="Picture 7" descr="Plotter De Corte Eco-6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133600"/>
            <a:ext cx="1944687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5" name="Picture 9" descr="d0_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14972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4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19200" y="304800"/>
            <a:ext cx="7772400" cy="1257300"/>
          </a:xfrm>
        </p:spPr>
        <p:txBody>
          <a:bodyPr>
            <a:normAutofit fontScale="90000"/>
          </a:bodyPr>
          <a:lstStyle/>
          <a:p>
            <a:r>
              <a:rPr lang="es-ES_tradnl" sz="4000" dirty="0">
                <a:latin typeface="Tekton" pitchFamily="34" charset="0"/>
              </a:rPr>
              <a:t>Hardware</a:t>
            </a:r>
            <a:br>
              <a:rPr lang="es-ES_tradnl" sz="4000" dirty="0">
                <a:latin typeface="Tekton" pitchFamily="34" charset="0"/>
              </a:rPr>
            </a:br>
            <a:r>
              <a:rPr lang="es-ES_tradnl" sz="4000" dirty="0">
                <a:latin typeface="Tekton" pitchFamily="34" charset="0"/>
              </a:rPr>
              <a:t>Unidad Central de Proceso (CPU)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1187450" y="1844675"/>
            <a:ext cx="3810000" cy="381635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s-ES_tradnl">
                <a:latin typeface="Tekton" pitchFamily="34" charset="0"/>
              </a:rPr>
              <a:t>Funciones</a:t>
            </a:r>
          </a:p>
          <a:p>
            <a:pPr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Dirige y controla el procesamiento de datos</a:t>
            </a:r>
          </a:p>
          <a:p>
            <a:pPr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Controla el flujo de datos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_tradnl" sz="2400">
                <a:latin typeface="Arial" charset="0"/>
              </a:rPr>
              <a:t>    (entrada y salida)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_tradnl" sz="2400">
              <a:latin typeface="Tekton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_tradnl" sz="240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_tradnl" sz="2400" b="1">
                <a:latin typeface="Tekton" pitchFamily="34" charset="0"/>
              </a:rPr>
              <a:t>  </a:t>
            </a:r>
          </a:p>
        </p:txBody>
      </p:sp>
      <p:sp>
        <p:nvSpPr>
          <p:cNvPr id="31748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5292725" y="1341438"/>
            <a:ext cx="4186238" cy="449897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es-ES_tradnl">
              <a:latin typeface="Tekton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_tradnl">
                <a:latin typeface="Tekton" pitchFamily="34" charset="0"/>
              </a:rPr>
              <a:t>Consta de:</a:t>
            </a:r>
          </a:p>
          <a:p>
            <a:pPr>
              <a:lnSpc>
                <a:spcPct val="90000"/>
              </a:lnSpc>
            </a:pPr>
            <a:r>
              <a:rPr lang="es-ES_tradnl" sz="2400">
                <a:effectLst/>
                <a:latin typeface="Arial" charset="0"/>
              </a:rPr>
              <a:t>Unidad de control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_tradnl" sz="2400">
              <a:effectLst/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2400">
                <a:effectLst/>
                <a:latin typeface="Arial" charset="0"/>
              </a:rPr>
              <a:t>Unidad Aritmético -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_tradnl" sz="2400">
                <a:effectLst/>
                <a:latin typeface="Arial" charset="0"/>
              </a:rPr>
              <a:t>     Lógica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_tradnl" sz="2400">
              <a:effectLst/>
              <a:latin typeface="Arial" charset="0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419475" y="4365625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Pentium 4 2.8 Ghz</a:t>
            </a:r>
          </a:p>
        </p:txBody>
      </p:sp>
      <p:pic>
        <p:nvPicPr>
          <p:cNvPr id="31755" name="Picture 11" descr="pentium_4_3_2_ghz_prescott_box___mpga4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724400"/>
            <a:ext cx="28575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Tekton" pitchFamily="34" charset="0"/>
              </a:rPr>
              <a:t>Unidad de Control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s-ES_tradnl">
                <a:latin typeface="Tekton" pitchFamily="34" charset="0"/>
              </a:rPr>
              <a:t>Funciones</a:t>
            </a:r>
          </a:p>
          <a:p>
            <a:r>
              <a:rPr lang="es-ES_tradnl" sz="2400">
                <a:effectLst/>
                <a:latin typeface="Arial" charset="0"/>
              </a:rPr>
              <a:t>Supervisar la ejecución de programas</a:t>
            </a:r>
          </a:p>
          <a:p>
            <a:r>
              <a:rPr lang="es-ES_tradnl" sz="2400">
                <a:effectLst/>
                <a:latin typeface="Arial" charset="0"/>
              </a:rPr>
              <a:t>Coordinar las actividades de entrada/salida</a:t>
            </a:r>
          </a:p>
          <a:p>
            <a:r>
              <a:rPr lang="es-ES_tradnl" sz="2400">
                <a:effectLst/>
                <a:latin typeface="Arial" charset="0"/>
              </a:rPr>
              <a:t>Localizar datos</a:t>
            </a:r>
          </a:p>
          <a:p>
            <a:r>
              <a:rPr lang="es-ES_tradnl" sz="2400">
                <a:effectLst/>
                <a:latin typeface="Arial" charset="0"/>
              </a:rPr>
              <a:t>Establecer dónde se almacenan los datos</a:t>
            </a:r>
          </a:p>
          <a:p>
            <a:r>
              <a:rPr lang="es-ES_tradnl" sz="2400">
                <a:effectLst/>
                <a:latin typeface="Arial" charset="0"/>
              </a:rPr>
              <a:t>Determinar el orden de ejecución de  las instrucciones</a:t>
            </a:r>
          </a:p>
          <a:p>
            <a:r>
              <a:rPr lang="es-ES_tradnl" sz="2400">
                <a:effectLst/>
                <a:latin typeface="Arial" charset="0"/>
              </a:rPr>
              <a:t>Asignar localidades de memoria</a:t>
            </a:r>
            <a:endParaRPr lang="es-ES_tradnl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67588" name="Rectangle 4"/>
          <p:cNvSpPr>
            <a:spLocks noRot="1" noChangeArrowheads="1"/>
          </p:cNvSpPr>
          <p:nvPr/>
        </p:nvSpPr>
        <p:spPr bwMode="auto">
          <a:xfrm>
            <a:off x="301625" y="958033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_tradnl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Unidad Aritmético-Lógica</a:t>
            </a:r>
          </a:p>
        </p:txBody>
      </p:sp>
      <p:sp>
        <p:nvSpPr>
          <p:cNvPr id="67589" name="Rectangle 5"/>
          <p:cNvSpPr>
            <a:spLocks noRot="1" noChangeArrowheads="1"/>
          </p:cNvSpPr>
          <p:nvPr/>
        </p:nvSpPr>
        <p:spPr bwMode="auto">
          <a:xfrm>
            <a:off x="301625" y="1600200"/>
            <a:ext cx="7726363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800" dirty="0">
              <a:effectLst>
                <a:outerShdw blurRad="38100" dist="38100" dir="2700000" algn="tl">
                  <a:srgbClr val="000000"/>
                </a:outerShdw>
              </a:effectLst>
              <a:latin typeface="Tekton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Cálculos aritméticos (suma, resta, multiplicación y división)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endParaRPr lang="es-ES_tradn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Operaciones lógicas de comparación (&gt;,  &lt;, =, </a:t>
            </a: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 )</a:t>
            </a:r>
            <a:endParaRPr lang="es-ES_tradnl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800" dirty="0">
              <a:effectLst>
                <a:outerShdw blurRad="38100" dist="38100" dir="2700000" algn="tl">
                  <a:srgbClr val="000000"/>
                </a:outerShdw>
              </a:effectLst>
              <a:latin typeface="Tekton" pitchFamily="34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372225" y="537368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hlinkClick r:id="rId3" action="ppaction://hlinksldjump"/>
              </a:rPr>
              <a:t>Regresar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5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33794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250825" y="549275"/>
            <a:ext cx="8540750" cy="1143000"/>
          </a:xfrm>
        </p:spPr>
        <p:txBody>
          <a:bodyPr/>
          <a:lstStyle/>
          <a:p>
            <a:r>
              <a:rPr lang="es-ES_tradnl" dirty="0">
                <a:latin typeface="Tekton" pitchFamily="34" charset="0"/>
              </a:rPr>
              <a:t>Memoria Principal</a:t>
            </a:r>
          </a:p>
        </p:txBody>
      </p:sp>
      <p:sp>
        <p:nvSpPr>
          <p:cNvPr id="33796" name="Rectangle 1028"/>
          <p:cNvSpPr>
            <a:spLocks noGrp="1" noRot="1" noChangeArrowheads="1"/>
          </p:cNvSpPr>
          <p:nvPr>
            <p:ph sz="half" idx="1"/>
          </p:nvPr>
        </p:nvSpPr>
        <p:spPr>
          <a:xfrm>
            <a:off x="323850" y="1700213"/>
            <a:ext cx="8351838" cy="449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_tradnl" sz="3600" dirty="0"/>
              <a:t>Hay dos tipos básicos: RAM y ROM</a:t>
            </a:r>
          </a:p>
          <a:p>
            <a:pPr>
              <a:buFont typeface="Arial" charset="0"/>
              <a:buNone/>
            </a:pPr>
            <a:endParaRPr lang="es-ES_tradnl" sz="3600" dirty="0"/>
          </a:p>
          <a:p>
            <a:pPr>
              <a:buFont typeface="Arial" charset="0"/>
              <a:buNone/>
            </a:pPr>
            <a:r>
              <a:rPr lang="es-ES_tradnl" sz="3600" dirty="0"/>
              <a:t>Memoria RAM </a:t>
            </a:r>
            <a:r>
              <a:rPr lang="es-ES_tradnl" sz="3200" dirty="0"/>
              <a:t>(</a:t>
            </a:r>
            <a:r>
              <a:rPr lang="es-ES_tradnl" sz="3200" dirty="0" err="1"/>
              <a:t>Random</a:t>
            </a:r>
            <a:r>
              <a:rPr lang="es-ES_tradnl" sz="3200" dirty="0"/>
              <a:t> Access </a:t>
            </a:r>
            <a:r>
              <a:rPr lang="es-ES_tradnl" sz="3200" dirty="0" err="1"/>
              <a:t>Memory</a:t>
            </a:r>
            <a:r>
              <a:rPr lang="es-ES_tradnl" sz="3200" dirty="0"/>
              <a:t>)</a:t>
            </a:r>
          </a:p>
          <a:p>
            <a:r>
              <a:rPr lang="es-ES_tradnl" dirty="0"/>
              <a:t> Memoria de lectura y escritura</a:t>
            </a:r>
          </a:p>
          <a:p>
            <a:r>
              <a:rPr lang="es-ES_tradnl" dirty="0">
                <a:latin typeface="Arial" charset="0"/>
              </a:rPr>
              <a:t>Almacena datos y programas en proceso</a:t>
            </a:r>
          </a:p>
          <a:p>
            <a:r>
              <a:rPr lang="es-ES_tradnl" dirty="0">
                <a:latin typeface="Arial" charset="0"/>
              </a:rPr>
              <a:t>Memoria temporal</a:t>
            </a:r>
          </a:p>
          <a:p>
            <a:pPr>
              <a:buFont typeface="Arial" charset="0"/>
              <a:buNone/>
            </a:pPr>
            <a:endParaRPr lang="es-ES_tradnl" sz="3600" dirty="0"/>
          </a:p>
          <a:p>
            <a:pPr>
              <a:buFont typeface="Arial" charset="0"/>
              <a:buNone/>
            </a:pP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13673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3250" y="0"/>
            <a:ext cx="8540750" cy="1143000"/>
          </a:xfrm>
        </p:spPr>
        <p:txBody>
          <a:bodyPr/>
          <a:lstStyle/>
          <a:p>
            <a:r>
              <a:rPr lang="es-ES" dirty="0"/>
              <a:t>Memoria RAM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052513"/>
            <a:ext cx="8842375" cy="20891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"/>
              <a:t>   </a:t>
            </a:r>
            <a:r>
              <a:rPr lang="es-ES" sz="2800"/>
              <a:t>Todos los programas y datos son transferidos a la memoria RAM, desde un dispositivo de entrada o desde almacenamiento secundario, antes de ser ejecutados o procesados.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900113" y="3141663"/>
            <a:ext cx="2519362" cy="7921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187450" y="3213100"/>
            <a:ext cx="216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/>
              <a:t>Dispositivos entrada / salida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5651500" y="3068638"/>
            <a:ext cx="2519363" cy="865187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435600" y="3068638"/>
            <a:ext cx="28797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/>
              <a:t>Dispositivos de almacenamiento secundario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3203575" y="4724400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2916238" y="4581525"/>
            <a:ext cx="3240087" cy="576263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3492500" y="4724400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FF0066"/>
                </a:solidFill>
              </a:rPr>
              <a:t>Memoria RAM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3635375" y="5805488"/>
            <a:ext cx="1655763" cy="790575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3851275" y="587692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Procesador</a:t>
            </a:r>
          </a:p>
        </p:txBody>
      </p:sp>
      <p:sp>
        <p:nvSpPr>
          <p:cNvPr id="78865" name="AutoShape 17"/>
          <p:cNvSpPr>
            <a:spLocks noChangeArrowheads="1"/>
          </p:cNvSpPr>
          <p:nvPr/>
        </p:nvSpPr>
        <p:spPr bwMode="auto">
          <a:xfrm>
            <a:off x="2484438" y="4005263"/>
            <a:ext cx="1223962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78866" name="AutoShape 18"/>
          <p:cNvSpPr>
            <a:spLocks noChangeArrowheads="1"/>
          </p:cNvSpPr>
          <p:nvPr/>
        </p:nvSpPr>
        <p:spPr bwMode="auto">
          <a:xfrm>
            <a:off x="5219700" y="4005263"/>
            <a:ext cx="1223963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78867" name="AutoShape 19"/>
          <p:cNvSpPr>
            <a:spLocks noChangeArrowheads="1"/>
          </p:cNvSpPr>
          <p:nvPr/>
        </p:nvSpPr>
        <p:spPr bwMode="auto">
          <a:xfrm>
            <a:off x="3924300" y="5300663"/>
            <a:ext cx="1223963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34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Tekton" pitchFamily="34" charset="0"/>
              </a:rPr>
              <a:t>Unidades de Memoria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400" b="1">
                <a:latin typeface="Tekton" pitchFamily="34" charset="0"/>
              </a:rPr>
              <a:t>Bit  =&gt; menor cantidad que puede almacenarse. Dígito binario 0  ó  1</a:t>
            </a:r>
          </a:p>
          <a:p>
            <a:endParaRPr lang="es-ES_tradnl" sz="2400" b="1">
              <a:latin typeface="Tekton" pitchFamily="34" charset="0"/>
            </a:endParaRPr>
          </a:p>
          <a:p>
            <a:r>
              <a:rPr lang="es-ES_tradnl" sz="2400" b="1">
                <a:latin typeface="Tekton" pitchFamily="34" charset="0"/>
              </a:rPr>
              <a:t>Byte  =&gt;  8 bits. Almacena un carácter.</a:t>
            </a:r>
          </a:p>
          <a:p>
            <a:pPr>
              <a:buFont typeface="Arial" charset="0"/>
              <a:buNone/>
            </a:pPr>
            <a:endParaRPr lang="es-ES_tradnl" sz="2400" b="1">
              <a:latin typeface="Tekton" pitchFamily="34" charset="0"/>
            </a:endParaRPr>
          </a:p>
          <a:p>
            <a:r>
              <a:rPr lang="es-ES_tradnl" sz="2400" b="1">
                <a:latin typeface="Tekton" pitchFamily="34" charset="0"/>
              </a:rPr>
              <a:t>Kilobyte  (KB)  =&gt; 1024 bytes</a:t>
            </a:r>
          </a:p>
          <a:p>
            <a:r>
              <a:rPr lang="es-ES_tradnl" sz="2400" b="1">
                <a:latin typeface="Tekton" pitchFamily="34" charset="0"/>
              </a:rPr>
              <a:t>Megabyte  (MB) =&gt;  1024 KB</a:t>
            </a:r>
          </a:p>
          <a:p>
            <a:r>
              <a:rPr lang="es-ES_tradnl" sz="2400" b="1">
                <a:latin typeface="Tekton" pitchFamily="34" charset="0"/>
              </a:rPr>
              <a:t>Gigabyte (GB) =&gt; 1024 MB</a:t>
            </a:r>
          </a:p>
          <a:p>
            <a:r>
              <a:rPr lang="es-ES_tradnl" sz="2400" b="1">
                <a:latin typeface="Tekton" pitchFamily="34" charset="0"/>
              </a:rPr>
              <a:t>Terabyte (TB) =&gt; 1024 GB</a:t>
            </a:r>
          </a:p>
          <a:p>
            <a:endParaRPr lang="es-ES_tradnl" sz="2400">
              <a:latin typeface="Tekto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7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650" y="1773238"/>
            <a:ext cx="7772400" cy="1736725"/>
          </a:xfrm>
        </p:spPr>
        <p:txBody>
          <a:bodyPr>
            <a:normAutofit fontScale="90000"/>
          </a:bodyPr>
          <a:lstStyle/>
          <a:p>
            <a:r>
              <a:rPr lang="es-ES" sz="4800" dirty="0"/>
              <a:t>Tema 1</a:t>
            </a:r>
            <a:br>
              <a:rPr lang="es-ES" sz="4800" dirty="0"/>
            </a:br>
            <a:r>
              <a:rPr lang="es-ES" sz="4800" dirty="0"/>
              <a:t>Fundamentos de Computación</a:t>
            </a:r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536278"/>
              </p:ext>
            </p:extLst>
          </p:nvPr>
        </p:nvGraphicFramePr>
        <p:xfrm>
          <a:off x="6588224" y="1412776"/>
          <a:ext cx="1366838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n de mapa de bits" r:id="rId3" imgW="961905" imgH="885949" progId="Paint.Picture">
                  <p:embed/>
                </p:oleObj>
              </mc:Choice>
              <mc:Fallback>
                <p:oleObj name="Imagen de mapa de bits" r:id="rId3" imgW="961905" imgH="88594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412776"/>
                        <a:ext cx="1366838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2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Memoria RAM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23850" y="2359025"/>
            <a:ext cx="4194175" cy="449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" sz="2800"/>
              <a:t>   Puede imaginarse como un conjunto de casillas, cada una de las cuales tiene una dirección</a:t>
            </a:r>
          </a:p>
        </p:txBody>
      </p:sp>
      <p:graphicFrame>
        <p:nvGraphicFramePr>
          <p:cNvPr id="79903" name="Group 31"/>
          <p:cNvGraphicFramePr>
            <a:graphicFrameLocks noGrp="1"/>
          </p:cNvGraphicFramePr>
          <p:nvPr>
            <p:ph sz="half" idx="2"/>
          </p:nvPr>
        </p:nvGraphicFramePr>
        <p:xfrm>
          <a:off x="5651500" y="1600200"/>
          <a:ext cx="3190875" cy="4498978"/>
        </p:xfrm>
        <a:graphic>
          <a:graphicData uri="http://schemas.openxmlformats.org/drawingml/2006/table">
            <a:tbl>
              <a:tblPr/>
              <a:tblGrid>
                <a:gridCol w="792163"/>
                <a:gridCol w="2398712"/>
              </a:tblGrid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00011011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00101000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10000010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11100001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5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81927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Memoria RAM</a:t>
            </a:r>
          </a:p>
        </p:txBody>
      </p:sp>
      <p:pic>
        <p:nvPicPr>
          <p:cNvPr id="81926" name="Picture 6" descr="Memoria Kingston 128 Mb Ddr 333 Mhz Bus Nueva - Emmex">
            <a:hlinkClick r:id="rId3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2565400"/>
            <a:ext cx="2374900" cy="19526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35" name="Picture 15" descr="Kingston SODIMM 512 MB PC2700 DDR RAM (ktt3311/512)">
            <a:hlinkClick r:id="rId5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2565400"/>
            <a:ext cx="2376488" cy="201453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1476375" y="573405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Módulo de 128 MB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5076825" y="573405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Módulo de 512 MB</a:t>
            </a:r>
          </a:p>
        </p:txBody>
      </p:sp>
    </p:spTree>
    <p:extLst>
      <p:ext uri="{BB962C8B-B14F-4D97-AF65-F5344CB8AC3E}">
        <p14:creationId xmlns:p14="http://schemas.microsoft.com/office/powerpoint/2010/main" val="246910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404813"/>
            <a:ext cx="8540750" cy="1143000"/>
          </a:xfrm>
        </p:spPr>
        <p:txBody>
          <a:bodyPr/>
          <a:lstStyle/>
          <a:p>
            <a:r>
              <a:rPr lang="es-ES_tradnl" dirty="0">
                <a:latin typeface="Tekton" pitchFamily="34" charset="0"/>
              </a:rPr>
              <a:t>Memoria ROM</a:t>
            </a:r>
          </a:p>
        </p:txBody>
      </p:sp>
      <p:sp>
        <p:nvSpPr>
          <p:cNvPr id="24580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1042988" y="1916113"/>
            <a:ext cx="7439025" cy="449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_tradnl">
                <a:latin typeface="Tekton" pitchFamily="34" charset="0"/>
              </a:rPr>
              <a:t>Read Only Memory</a:t>
            </a:r>
          </a:p>
          <a:p>
            <a:pPr>
              <a:buFont typeface="Arial" charset="0"/>
              <a:buNone/>
            </a:pPr>
            <a:endParaRPr lang="es-ES_tradnl"/>
          </a:p>
          <a:p>
            <a:r>
              <a:rPr lang="es-ES_tradnl">
                <a:latin typeface="Arial" charset="0"/>
              </a:rPr>
              <a:t>Programas e información necesarios para la computadora</a:t>
            </a:r>
          </a:p>
          <a:p>
            <a:r>
              <a:rPr lang="es-ES_tradnl">
                <a:latin typeface="Arial" charset="0"/>
              </a:rPr>
              <a:t>Instrucciones básicas de arranque</a:t>
            </a:r>
          </a:p>
          <a:p>
            <a:r>
              <a:rPr lang="es-ES_tradnl">
                <a:latin typeface="Arial" charset="0"/>
              </a:rPr>
              <a:t>No puede ser modificada</a:t>
            </a:r>
          </a:p>
          <a:p>
            <a:r>
              <a:rPr lang="es-ES_tradnl">
                <a:latin typeface="Arial" charset="0"/>
              </a:rPr>
              <a:t>Permanente</a:t>
            </a:r>
          </a:p>
        </p:txBody>
      </p:sp>
    </p:spTree>
    <p:extLst>
      <p:ext uri="{BB962C8B-B14F-4D97-AF65-F5344CB8AC3E}">
        <p14:creationId xmlns:p14="http://schemas.microsoft.com/office/powerpoint/2010/main" val="38304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764704"/>
            <a:ext cx="7772400" cy="1333500"/>
          </a:xfrm>
        </p:spPr>
        <p:txBody>
          <a:bodyPr/>
          <a:lstStyle/>
          <a:p>
            <a:r>
              <a:rPr lang="es-ES_tradnl" sz="4000" dirty="0">
                <a:latin typeface="Tekton" pitchFamily="34" charset="0"/>
              </a:rPr>
              <a:t>Dispositivos de Almacenamiento Secundario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27088" y="2060575"/>
            <a:ext cx="8540750" cy="449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_tradnl">
                <a:latin typeface="Tekton" pitchFamily="34" charset="0"/>
              </a:rPr>
              <a:t>Medio de almacenamiento definitivo.</a:t>
            </a:r>
          </a:p>
          <a:p>
            <a:pPr>
              <a:buFont typeface="Arial" charset="0"/>
              <a:buNone/>
            </a:pPr>
            <a:r>
              <a:rPr lang="es-ES_tradnl">
                <a:latin typeface="Tekton" pitchFamily="34" charset="0"/>
              </a:rPr>
              <a:t>Algunos  son:</a:t>
            </a:r>
          </a:p>
          <a:p>
            <a:r>
              <a:rPr lang="es-ES_tradnl" sz="2400">
                <a:latin typeface="Tekton" pitchFamily="34" charset="0"/>
              </a:rPr>
              <a:t>Discos flexibles</a:t>
            </a:r>
          </a:p>
          <a:p>
            <a:r>
              <a:rPr lang="es-ES_tradnl" sz="2400">
                <a:latin typeface="Tekton" pitchFamily="34" charset="0"/>
              </a:rPr>
              <a:t>Discos Duros</a:t>
            </a:r>
          </a:p>
          <a:p>
            <a:r>
              <a:rPr lang="es-ES_tradnl" sz="2400">
                <a:latin typeface="Tekton" pitchFamily="34" charset="0"/>
              </a:rPr>
              <a:t>Cintas magnéticas</a:t>
            </a:r>
          </a:p>
          <a:p>
            <a:r>
              <a:rPr lang="es-ES_tradnl" sz="2400">
                <a:latin typeface="Tekton" pitchFamily="34" charset="0"/>
              </a:rPr>
              <a:t>Discos Compactos (CD)</a:t>
            </a:r>
          </a:p>
          <a:p>
            <a:r>
              <a:rPr lang="es-ES_tradnl" sz="2400">
                <a:latin typeface="Tekton" pitchFamily="34" charset="0"/>
              </a:rPr>
              <a:t>DVD</a:t>
            </a:r>
          </a:p>
        </p:txBody>
      </p:sp>
    </p:spTree>
    <p:extLst>
      <p:ext uri="{BB962C8B-B14F-4D97-AF65-F5344CB8AC3E}">
        <p14:creationId xmlns:p14="http://schemas.microsoft.com/office/powerpoint/2010/main" val="32899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79016"/>
            <a:ext cx="7772400" cy="1333500"/>
          </a:xfrm>
        </p:spPr>
        <p:txBody>
          <a:bodyPr>
            <a:normAutofit/>
          </a:bodyPr>
          <a:lstStyle/>
          <a:p>
            <a:r>
              <a:rPr lang="es-ES_tradnl" sz="3200" dirty="0">
                <a:latin typeface="Tekton" pitchFamily="34" charset="0"/>
              </a:rPr>
              <a:t>Dispositivos de Almacenamiento Secundario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1258888" y="1916113"/>
            <a:ext cx="6791325" cy="44989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_tradnl" sz="3200" i="1" u="sng">
                <a:latin typeface="Tekton" pitchFamily="34" charset="0"/>
              </a:rPr>
              <a:t>Discos flexibles</a:t>
            </a:r>
          </a:p>
          <a:p>
            <a:pPr>
              <a:buFont typeface="Arial" charset="0"/>
              <a:buNone/>
            </a:pPr>
            <a:r>
              <a:rPr lang="es-ES_tradnl" sz="3200">
                <a:latin typeface="Tekton" pitchFamily="34" charset="0"/>
              </a:rPr>
              <a:t>Tipos:</a:t>
            </a:r>
          </a:p>
          <a:p>
            <a:r>
              <a:rPr lang="es-ES_tradnl">
                <a:latin typeface="Arial" charset="0"/>
              </a:rPr>
              <a:t>5 ¼  capacidad de 360 KB (BD) y 740 KB (AD).  En desuso</a:t>
            </a:r>
          </a:p>
          <a:p>
            <a:pPr>
              <a:buFont typeface="Arial" charset="0"/>
              <a:buNone/>
            </a:pPr>
            <a:endParaRPr lang="es-ES_tradnl">
              <a:latin typeface="Arial" charset="0"/>
            </a:endParaRPr>
          </a:p>
          <a:p>
            <a:r>
              <a:rPr lang="es-ES_tradnl">
                <a:latin typeface="Arial" charset="0"/>
              </a:rPr>
              <a:t>3 ½ capacidad de 1.2 MB (BD) y 1.44 MB (AD)</a:t>
            </a:r>
          </a:p>
          <a:p>
            <a:pPr>
              <a:buFont typeface="Arial" charset="0"/>
              <a:buNone/>
            </a:pPr>
            <a:endParaRPr lang="es-ES_tradn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2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4836" y="692696"/>
            <a:ext cx="8540750" cy="1143000"/>
          </a:xfrm>
        </p:spPr>
        <p:txBody>
          <a:bodyPr>
            <a:normAutofit/>
          </a:bodyPr>
          <a:lstStyle/>
          <a:p>
            <a:r>
              <a:rPr lang="es-ES_tradnl" sz="3200" dirty="0">
                <a:latin typeface="Tekton" pitchFamily="34" charset="0"/>
              </a:rPr>
              <a:t>Dispositivos de Almacenamiento Secundario</a:t>
            </a:r>
            <a:endParaRPr lang="es-ES" sz="3200" dirty="0">
              <a:latin typeface="Tekton" pitchFamily="34" charset="0"/>
            </a:endParaRPr>
          </a:p>
        </p:txBody>
      </p:sp>
      <p:sp>
        <p:nvSpPr>
          <p:cNvPr id="86020" name="Rectangle 4"/>
          <p:cNvSpPr>
            <a:spLocks noGrp="1" noRot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s-ES_tradnl" sz="2400" i="1" u="sng" dirty="0"/>
              <a:t>Discos Duros</a:t>
            </a:r>
          </a:p>
          <a:p>
            <a:pPr>
              <a:buFont typeface="Arial" charset="0"/>
              <a:buNone/>
            </a:pPr>
            <a:endParaRPr lang="es-ES_tradnl" sz="2400" dirty="0"/>
          </a:p>
          <a:p>
            <a:r>
              <a:rPr lang="es-ES_tradnl" sz="2400" dirty="0">
                <a:effectLst/>
              </a:rPr>
              <a:t>Pueden ser grabados o leídos</a:t>
            </a:r>
          </a:p>
          <a:p>
            <a:r>
              <a:rPr lang="es-ES_tradnl" sz="2400" dirty="0">
                <a:effectLst/>
              </a:rPr>
              <a:t>Medio más rápido para almacenar  información</a:t>
            </a:r>
          </a:p>
          <a:p>
            <a:r>
              <a:rPr lang="es-ES_tradnl" sz="2400" dirty="0">
                <a:effectLst/>
              </a:rPr>
              <a:t>Capacidades de almacenamiento en el orden de los Gb</a:t>
            </a:r>
          </a:p>
        </p:txBody>
      </p:sp>
      <p:pic>
        <p:nvPicPr>
          <p:cNvPr id="86022" name="Picture 6" descr="More Info on Western Digital / Caviar SE / 200GB / 7200 / 8MB / ATA-100 / EIDE / OEM / Hard Drive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773238"/>
            <a:ext cx="2305050" cy="19716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6026" name="Picture 10" descr="Disco duro externo slim 40 Gb USB 2.0 (design by Porsche)">
            <a:hlinkClick r:id="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4221163"/>
            <a:ext cx="2305050" cy="20431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7308850" y="2492375"/>
            <a:ext cx="15113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DD Western Digital </a:t>
            </a:r>
          </a:p>
          <a:p>
            <a:pPr>
              <a:spcBef>
                <a:spcPct val="50000"/>
              </a:spcBef>
            </a:pPr>
            <a:r>
              <a:rPr lang="es-ES"/>
              <a:t>200 Gb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7380288" y="4508500"/>
            <a:ext cx="15113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DD  externo </a:t>
            </a:r>
          </a:p>
          <a:p>
            <a:pPr>
              <a:spcBef>
                <a:spcPct val="50000"/>
              </a:spcBef>
            </a:pPr>
            <a:r>
              <a:rPr lang="es-ES"/>
              <a:t>40 Gb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6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400" dirty="0">
                <a:latin typeface="Tekton" pitchFamily="34" charset="0"/>
              </a:rPr>
              <a:t>Dispositivos de Almacenamiento Secundario</a:t>
            </a:r>
          </a:p>
        </p:txBody>
      </p:sp>
      <p:sp>
        <p:nvSpPr>
          <p:cNvPr id="27655" name="Rectangle 7"/>
          <p:cNvSpPr>
            <a:spLocks noRot="1" noChangeArrowheads="1"/>
          </p:cNvSpPr>
          <p:nvPr/>
        </p:nvSpPr>
        <p:spPr bwMode="auto">
          <a:xfrm>
            <a:off x="755650" y="1484313"/>
            <a:ext cx="7704138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8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Discos Compactos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Contienen datos grabados digitalmente a través de láser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Forma cómoda  y eficiente para almacenar grandes volúmenes de información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Larga duración, seguros, bajo costo.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Los CD estándar tienen una capacidad de 650 megabytes (MB).También hay de 700 Mb. Los CD de alta capacidad admiten hasta 850 MB. </a:t>
            </a:r>
            <a:br>
              <a:rPr lang="es-E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s-E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Existen varios formatos: CD-ROM, CD-R, CD-RW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95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92167" name="Rectangle 7"/>
          <p:cNvSpPr>
            <a:spLocks noRot="1" noChangeArrowheads="1"/>
          </p:cNvSpPr>
          <p:nvPr/>
        </p:nvSpPr>
        <p:spPr bwMode="auto">
          <a:xfrm>
            <a:off x="301625" y="228600"/>
            <a:ext cx="722270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_tradnl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Dispositivos de Almacenamiento Secundario</a:t>
            </a:r>
          </a:p>
        </p:txBody>
      </p:sp>
      <p:sp>
        <p:nvSpPr>
          <p:cNvPr id="92168" name="Rectangle 8"/>
          <p:cNvSpPr>
            <a:spLocks noRot="1" noChangeArrowheads="1"/>
          </p:cNvSpPr>
          <p:nvPr/>
        </p:nvSpPr>
        <p:spPr bwMode="auto">
          <a:xfrm>
            <a:off x="4957763" y="1700213"/>
            <a:ext cx="4186237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800" i="1" u="sng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Cintas Magnéticas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Utilizan cinta similar a los cassettes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Acceso secuencial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Utilizadas para respaldo de datos	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2170" name="Rectangle 10"/>
          <p:cNvSpPr>
            <a:spLocks noRot="1" noChangeArrowheads="1"/>
          </p:cNvSpPr>
          <p:nvPr/>
        </p:nvSpPr>
        <p:spPr bwMode="auto">
          <a:xfrm>
            <a:off x="755650" y="1628775"/>
            <a:ext cx="3810000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8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DVD </a:t>
            </a:r>
            <a:r>
              <a:rPr lang="es-ES_tradnl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   </a:t>
            </a: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(Digital Video Disc)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 dirty="0">
              <a:effectLst>
                <a:outerShdw blurRad="38100" dist="38100" dir="2700000" algn="tl">
                  <a:srgbClr val="000000"/>
                </a:outerShdw>
              </a:effectLst>
              <a:latin typeface="Tekton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Aspecto similar al CD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Capacidad desde 4.38 GB hasta 15.9 GB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Extraordinaria densidad de información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Aplicaciones multimedia,  grandes cantidades de video  y audio digitalizado, juegos, etc. </a:t>
            </a:r>
          </a:p>
        </p:txBody>
      </p:sp>
    </p:spTree>
    <p:extLst>
      <p:ext uri="{BB962C8B-B14F-4D97-AF65-F5344CB8AC3E}">
        <p14:creationId xmlns:p14="http://schemas.microsoft.com/office/powerpoint/2010/main" val="36594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93188" name="Rectangle 4"/>
          <p:cNvSpPr>
            <a:spLocks noRot="1" noChangeArrowheads="1"/>
          </p:cNvSpPr>
          <p:nvPr/>
        </p:nvSpPr>
        <p:spPr bwMode="auto">
          <a:xfrm>
            <a:off x="269627" y="946603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_tradnl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Dispositivos de Almacenamiento Secundario</a:t>
            </a:r>
          </a:p>
        </p:txBody>
      </p:sp>
      <p:sp>
        <p:nvSpPr>
          <p:cNvPr id="93190" name="Rectangle 6"/>
          <p:cNvSpPr>
            <a:spLocks noRot="1" noChangeArrowheads="1"/>
          </p:cNvSpPr>
          <p:nvPr/>
        </p:nvSpPr>
        <p:spPr bwMode="auto">
          <a:xfrm>
            <a:off x="755650" y="1628775"/>
            <a:ext cx="5184775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800" i="1" u="sng">
              <a:effectLst>
                <a:outerShdw blurRad="38100" dist="38100" dir="2700000" algn="tl">
                  <a:srgbClr val="000000"/>
                </a:outerShdw>
              </a:effectLst>
              <a:latin typeface="Tekton" pitchFamily="34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800" i="1" u="sng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Memory flash pen</a:t>
            </a:r>
            <a:r>
              <a:rPr lang="es-ES_tradnl" sz="2800" i="1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   (pen drive)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(capacidades de 64, 128, 256, 512 Mb; 1.0, 2.0 Gb)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200" i="1" u="sng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Unidades Zip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(capacidades de 100, 250  y 750 Mb)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Los discos para las unidades Zip son más gruesos que los disquetes pero tienen la misma forma.</a:t>
            </a:r>
          </a:p>
        </p:txBody>
      </p:sp>
      <p:pic>
        <p:nvPicPr>
          <p:cNvPr id="93192" name="Picture 8" descr="zip_250_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149725"/>
            <a:ext cx="2298700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93" name="Picture 9" descr="pendri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276475"/>
            <a:ext cx="2087562" cy="10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5980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111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SOFTWARE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611188" y="21018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es-ES_tradnl" sz="28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Conjunto de programas que le indican al computador qué hacer y cómo operar para generar los resultados esperados.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800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8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El software permite que al usuario utilizar el computador con distintos fines.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800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94216" name="Picture 8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797425"/>
            <a:ext cx="1795462" cy="18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3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44036" name="Rectangle 4"/>
          <p:cNvSpPr>
            <a:spLocks noRot="1" noChangeArrowheads="1"/>
          </p:cNvSpPr>
          <p:nvPr/>
        </p:nvSpPr>
        <p:spPr bwMode="auto">
          <a:xfrm>
            <a:off x="0" y="404813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_tradnl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Contenido</a:t>
            </a:r>
          </a:p>
        </p:txBody>
      </p:sp>
      <p:sp>
        <p:nvSpPr>
          <p:cNvPr id="44037" name="Rectangle 5"/>
          <p:cNvSpPr>
            <a:spLocks noRot="1" noChangeArrowheads="1"/>
          </p:cNvSpPr>
          <p:nvPr/>
        </p:nvSpPr>
        <p:spPr bwMode="auto">
          <a:xfrm>
            <a:off x="250825" y="1052513"/>
            <a:ext cx="8540750" cy="38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endParaRPr lang="es-ES_tradnl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Concepto de Informática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Concepto de computadora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Breve reseña histórica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Clasificación de las computadoras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Componentes de una computadora  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            Hardware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            Software</a:t>
            </a:r>
          </a:p>
        </p:txBody>
      </p:sp>
    </p:spTree>
    <p:extLst>
      <p:ext uri="{BB962C8B-B14F-4D97-AF65-F5344CB8AC3E}">
        <p14:creationId xmlns:p14="http://schemas.microsoft.com/office/powerpoint/2010/main" val="390941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SOFTWARE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827088" y="14843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Programa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Serie de instrucciones que le indican al computador las operaciones que debe realizar para ejecutar una tarea específica</a:t>
            </a:r>
            <a:r>
              <a:rPr lang="es-ES_tradnl" sz="20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Una computadora no hace nada si no tiene instrucciones exactas que le expliquen paso a paso lo que debe hacer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000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Clasiificación del Software</a:t>
            </a:r>
            <a:endParaRPr lang="es-ES_tradnl" sz="2000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-Sistemas Operativos	     -Software de uso general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-Lenguajes de programación      -Software de aplicación </a:t>
            </a:r>
            <a:endParaRPr lang="es-ES_tradnl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2113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827088" y="476250"/>
            <a:ext cx="77724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Software</a:t>
            </a:r>
            <a:b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Sistema Operativo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827088" y="22923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r>
              <a:rPr lang="es-ES_tradnl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 el programa más importante, es el gestor y organizador de todas las actividades que realiza la computadora.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000" b="1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r>
              <a:rPr lang="es-ES_tradnl" sz="20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Funciones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Coordinar y manipular el hardware de la computadora.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Permiten manejar archivos: copiar/borrar/renombrar/crear</a:t>
            </a:r>
            <a:r>
              <a:rPr lang="es-E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s-ES_tradnl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Proporciona una interfaz para que el usuario se comunique con la computadora.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Sirve de plataforma a partir de la cual se corren otros programas.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endParaRPr lang="es-ES_tradnl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endParaRPr lang="es-ES_tradnl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905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11188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Categorías de Sistemas Operativos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611188" y="2030413"/>
            <a:ext cx="7772400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Multitarea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Capacidad del SO para ejecutar varias tareas simultáneamente.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Multiusuario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Permite a varios usuarios acceder a una computadora.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Son también multitareas.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Multiproceso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Coordina las operaciones de las computadoras que tienen más de un procesador. Cada procesador ejecuta procesos diferentes.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endParaRPr lang="es-ES_tradnl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397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900113" y="11255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Ejemplos de Sistemas Operativos </a:t>
            </a:r>
            <a:b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s-ES_tradnl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900113" y="2246313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MS-DOS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Creado por Microsoft en1984.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Gran volumen de software disponible.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Monousuario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Monotarea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Utiliza comandos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endParaRPr lang="es-ES_tradnl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4862513" y="2246313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OS/2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 b="1" i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Multitarea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Monousuario.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Desarrollado por IBM.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Poco software disponible</a:t>
            </a:r>
            <a:r>
              <a:rPr lang="es-ES_tradnl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Permite el manejo directo de 16 MB de la memoria RAM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endParaRPr lang="es-ES_tradnl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6869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684213" y="7651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Ejemplos de Sistemas Operativos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684213" y="1700213"/>
            <a:ext cx="46085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 b="1" i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WINDOWS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Creado por Microsoft a mediado de la década de los 80.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Multitarea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Interfaz gráfica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Primeras versiones 3.0, 3.1,  y 3.11 no eran sistemas operativos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Versiones: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Windows 95, Windows 98, Windows Me, Windows 2000,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Windows XP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endParaRPr lang="es-ES_tradnl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334000" y="2060575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WINDOWS NT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Multitarea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Multiproceso.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Comparado sólo con Unix.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Versiones: windows NT Server, Windows NT Workstations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Versiones mejoradas de Windows NT Server: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Windows Server 2000, </a:t>
            </a:r>
            <a:endParaRPr lang="es-ES_tradnl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Windows Server 2003</a:t>
            </a:r>
          </a:p>
        </p:txBody>
      </p:sp>
    </p:spTree>
    <p:extLst>
      <p:ext uri="{BB962C8B-B14F-4D97-AF65-F5344CB8AC3E}">
        <p14:creationId xmlns:p14="http://schemas.microsoft.com/office/powerpoint/2010/main" val="16042616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971550" y="8366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Ejemplos de Sistemas Operativos </a:t>
            </a:r>
            <a:br>
              <a:rPr lang="es-ES_tradnl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s-ES_tradnl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1700213"/>
            <a:ext cx="42481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UNIX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Creado por Laboratorios Bell  en 1969.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Multiusuario, multitarea y multiproceso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Sólido y capaz, pero de difícil aprendizaje.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Versiones del Unix: SunOS, Linux, Solaris, Xenix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endParaRPr lang="es-ES_tradnl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4643438" y="1268413"/>
            <a:ext cx="45005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LINUX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Creado en 1991 por Linus Torvalds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Multitarea, multiusuario, multiproceso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Protege la memoria para </a:t>
            </a:r>
            <a:r>
              <a:rPr lang="es-E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que un programa no pueda hacer caer al resto del sistema</a:t>
            </a:r>
            <a:r>
              <a:rPr lang="es-E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 distribuye con código fuente</a:t>
            </a:r>
            <a:r>
              <a:rPr lang="es-E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(Software libre)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Comparte la memoria entre programas aumentando la velocidad y disminuyendo el uso de memoria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Hay diferentes “distribuciones” (Debian, RedHat, Mandrake, etc.)</a:t>
            </a:r>
            <a:endParaRPr lang="es-ES_tradnl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630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958033"/>
          </a:xfrm>
          <a:prstGeom prst="rect">
            <a:avLst/>
          </a:prstGeom>
        </p:spPr>
      </p:pic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684213" y="376238"/>
            <a:ext cx="77724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Software</a:t>
            </a:r>
            <a:b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Lenguajes de Programación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684213" y="24209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es-ES_tradnl" sz="2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Forma de comunicación inventada por el hombre para dar órdenes a la computadora.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Permiten escribir programas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Tienen una sintaxis bien definida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Clasificación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Lenguajes de bajo nivel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Lenguajes de alto nivel</a:t>
            </a:r>
          </a:p>
        </p:txBody>
      </p:sp>
    </p:spTree>
    <p:extLst>
      <p:ext uri="{BB962C8B-B14F-4D97-AF65-F5344CB8AC3E}">
        <p14:creationId xmlns:p14="http://schemas.microsoft.com/office/powerpoint/2010/main" val="7546600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754063" y="7953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Lenguajes de bajo nivel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754063" y="2420938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Lenguaje de máquina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Serie de 0’s y 1’s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Programación larga, difícil y tediosa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 corrección de errores es complicada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 hay transportabilidad</a:t>
            </a:r>
            <a:endParaRPr lang="es-ES_tradnl" sz="2400" b="1" i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4716463" y="2420938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Lenguaje ensamblador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 b="1" i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Utiliza una serie de códigos o mnemónicos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Específico de cada procesador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Difícil aprendizaje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993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755650" y="7651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Lenguajes de alto nivel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755650" y="23907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Instrucciones escritas en palabras similares a lenguajes humanos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Fácil aprendizaje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Los programas son transportables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Deben ser traducidos a lenguaje de máquina, a través de los traductores de lenguaje (compiladores e intérpretes)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Algunos de ellos son:  Basic, C, Pascal, Cobol, Fortran, etc.</a:t>
            </a:r>
            <a:endParaRPr lang="es-ES_tradnl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175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611188" y="549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Conceptos Importantes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611188" y="21748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Programa o código fuente: </a:t>
            </a: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Programa escrito en algún lenguaje y que no ha sido traducido a lenguaje  de máquina.</a:t>
            </a:r>
            <a:endParaRPr lang="es-ES_tradnl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Programa o código objeto</a:t>
            </a:r>
            <a:r>
              <a:rPr lang="es-ES_tradnl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Programa que ya se encuentra en lenguaje de máquina y que ya es ejecutable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Traductor:</a:t>
            </a: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Programa que traduce instrucciones en lenguaje de alto nivel a lenguaje de máquina.  Pueden ser compiladores o intérpretes.</a:t>
            </a:r>
            <a:endParaRPr lang="es-ES_tradnl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Compilador:</a:t>
            </a: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Traduce todo el programa y genera un código  listo para funcionar</a:t>
            </a:r>
            <a:endParaRPr lang="es-ES_tradnl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Intérprete: </a:t>
            </a: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toma una instrucción del programa, la traduce y la ejecuta.</a:t>
            </a:r>
            <a:endParaRPr lang="es-ES_tradnl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31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>
                <a:latin typeface="Tekton" pitchFamily="34" charset="0"/>
              </a:rPr>
              <a:t>Informática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s-ES" dirty="0"/>
              <a:t>   Ciencia que estudia el procesamiento automático de la información.</a:t>
            </a:r>
          </a:p>
          <a:p>
            <a:pPr>
              <a:buFont typeface="Arial" charset="0"/>
              <a:buNone/>
            </a:pPr>
            <a:endParaRPr lang="es-ES" dirty="0"/>
          </a:p>
          <a:p>
            <a:pPr>
              <a:buFont typeface="Arial" charset="0"/>
              <a:buNone/>
            </a:pPr>
            <a:r>
              <a:rPr lang="es-ES" dirty="0"/>
              <a:t>   Este término surge en Francia</a:t>
            </a:r>
          </a:p>
          <a:p>
            <a:pPr>
              <a:buFont typeface="Arial" charset="0"/>
              <a:buNone/>
            </a:pPr>
            <a:r>
              <a:rPr lang="es-ES" dirty="0"/>
              <a:t>   en el año 1962.</a:t>
            </a:r>
          </a:p>
          <a:p>
            <a:pPr>
              <a:buFont typeface="Arial" charset="0"/>
              <a:buNone/>
            </a:pPr>
            <a:r>
              <a:rPr lang="es-ES" dirty="0"/>
              <a:t>   En países  anglosajones se usa  “Ciencias de la Computación”   (</a:t>
            </a:r>
            <a:r>
              <a:rPr lang="es-ES" dirty="0" err="1"/>
              <a:t>Computer</a:t>
            </a:r>
            <a:r>
              <a:rPr lang="es-ES" dirty="0"/>
              <a:t> </a:t>
            </a:r>
            <a:r>
              <a:rPr lang="es-ES" dirty="0" err="1"/>
              <a:t>Science</a:t>
            </a:r>
            <a:r>
              <a:rPr lang="es-E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36298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684213" y="6921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Software de uso general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84213" y="23177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Ofrece una estructura para un gran número de aplicaciones empresariales, científicas y personales.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Proporciona versatilidad a la computadora.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Ejemplos: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-Procesadores de texto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-Hojas de cálculo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-Manejadores de bases de datos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- Paquetes de presentación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489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684213" y="6921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Software de uso general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684213" y="23177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Ofrece una estructura para un gran número de aplicaciones empresariales, científicas y personales.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Proporciona versatilidad a la computadora.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Ejemplos: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-Procesadores de texto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-Hojas de cálculo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-Manejadores de bases de datos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- Paquetes de presentación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162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755650" y="549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Software de uso general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755650" y="2174875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Procesadores de texto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 b="1" i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Utilizados para escribir documentos, cartas, memorándums, etc.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Corrector de ortografía, diccionario de sinónimos,etc.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Ejemplos: Word, AmiPro, Wordperfect, Writer </a:t>
            </a:r>
            <a:endParaRPr lang="es-ES_tradnl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4718050" y="2174875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Hojas de cálculo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 b="1" i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Permiten elaborar tablas con datos y realizar cálculos.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usuario indica las fórmulas que desea utilizar y el programa las aplica a los datos.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Permiten graficar los resultados.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Ejemplos: Excel, Lotus 123, Quatro-Pro, Calc</a:t>
            </a:r>
            <a:endParaRPr lang="es-ES_tradnl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902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827088" y="549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Software de uso general</a:t>
            </a: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4932363" y="21336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Manejadores de Base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 Datos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 b="1" i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Permiten realizar consultas, modificar, agregar, eliminar datos de una BD.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Conjunto de datos relacionados y ordenados.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Ejemplos: Access, FoxPro, Oracle, Informix </a:t>
            </a:r>
            <a:endParaRPr lang="es-ES_tradnl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1042988" y="1916113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Paquetes   de Presentación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es-ES_tradnl" sz="2400" b="1" i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Permiten diseñar presentaciones para mostrarlas a través de la computadora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Permiten integrar efectos en cada cambio de diapositiva.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Ejemplos: Power Point, Presentations, Impress</a:t>
            </a:r>
            <a:endParaRPr lang="es-ES_tradnl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4395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827088" y="7651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_tradnl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Software de aplicación</a:t>
            </a: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827088" y="23907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Diseñados para realizar tareas específicas personales, empresariales o científicas.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Realizan tareas concretas.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Ejemplos: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Procesamiento de nóminas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Análisis Estadístico (SPSS, minitab, SAS, etc.)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s-ES_tradnl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Control de Inventarios (SAINT)</a:t>
            </a:r>
            <a:endParaRPr lang="es-ES_tradnl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0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sz="4000" dirty="0"/>
              <a:t>La Informática trata los siguientes temas: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196975"/>
            <a:ext cx="8540750" cy="4498975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endParaRPr lang="es-ES" dirty="0"/>
          </a:p>
          <a:p>
            <a:pPr marL="609600" indent="-609600">
              <a:buFont typeface="Arial" charset="0"/>
              <a:buAutoNum type="arabicPeriod"/>
            </a:pPr>
            <a:r>
              <a:rPr lang="es-ES" dirty="0"/>
              <a:t>Estudio de aplicaciones informáticas existentes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" dirty="0"/>
              <a:t>Desarrollo de nuevas aplicaciones (software)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" dirty="0"/>
              <a:t>Desarrollo de nuevas sistemas operativos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" dirty="0"/>
              <a:t>Desarrollo de nuevas máquinas</a:t>
            </a:r>
          </a:p>
          <a:p>
            <a:pPr marL="609600" indent="-609600">
              <a:buFont typeface="Arial" charset="0"/>
              <a:buNone/>
            </a:pPr>
            <a:endParaRPr lang="es-ES" dirty="0"/>
          </a:p>
          <a:p>
            <a:pPr marL="609600" indent="-609600">
              <a:buFont typeface="Arial" charset="0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0542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Tekton" pitchFamily="34" charset="0"/>
              </a:rPr>
              <a:t>¿Qué es una computadora 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700213"/>
            <a:ext cx="7294562" cy="19732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_tradnl" sz="2800">
                <a:effectLst/>
              </a:rPr>
              <a:t>   </a:t>
            </a:r>
            <a:r>
              <a:rPr lang="es-ES_tradnl" sz="2000" b="1" i="1">
                <a:effectLst/>
                <a:latin typeface="Arial" charset="0"/>
              </a:rPr>
              <a:t>Es un dispositivo electrónico que acepta datos de entrada, los procesa mediante programas y genera información.  </a:t>
            </a:r>
          </a:p>
          <a:p>
            <a:pPr>
              <a:buFont typeface="Arial" charset="0"/>
              <a:buNone/>
            </a:pPr>
            <a:endParaRPr lang="es-ES_tradnl" sz="2800" i="1">
              <a:effectLst/>
              <a:latin typeface="Arial" charset="0"/>
            </a:endParaRPr>
          </a:p>
        </p:txBody>
      </p:sp>
      <p:pic>
        <p:nvPicPr>
          <p:cNvPr id="33799" name="Picture 1031" descr="img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3860800"/>
            <a:ext cx="1800225" cy="1458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042988" y="3573463"/>
          <a:ext cx="67056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Bitmap Image" r:id="rId5" imgW="3715269" imgH="1704762" progId="Paint.Picture">
                  <p:embed/>
                </p:oleObj>
              </mc:Choice>
              <mc:Fallback>
                <p:oleObj name="Bitmap Image" r:id="rId5" imgW="3715269" imgH="170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573463"/>
                        <a:ext cx="67056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498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684213" y="1773238"/>
            <a:ext cx="5903912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_tradnl" b="1"/>
              <a:t>Abaco (2600 y 190 A.C).</a:t>
            </a:r>
          </a:p>
          <a:p>
            <a:r>
              <a:rPr lang="es-ES_tradnl" b="1"/>
              <a:t>     Primer dispositivo mecánico para contar</a:t>
            </a:r>
          </a:p>
          <a:p>
            <a:endParaRPr lang="es-ES_tradnl" b="1"/>
          </a:p>
          <a:p>
            <a:endParaRPr lang="es-ES_tradnl" b="1"/>
          </a:p>
          <a:p>
            <a:endParaRPr lang="es-ES_tradnl" b="1"/>
          </a:p>
          <a:p>
            <a:pPr>
              <a:buFontTx/>
              <a:buChar char="•"/>
            </a:pPr>
            <a:r>
              <a:rPr lang="es-ES_tradnl" b="1"/>
              <a:t>Pascalina</a:t>
            </a:r>
          </a:p>
          <a:p>
            <a:r>
              <a:rPr lang="es-ES_tradnl" b="1"/>
              <a:t>     Blaise Pascal (1623 - 1662)</a:t>
            </a:r>
          </a:p>
          <a:p>
            <a:r>
              <a:rPr lang="es-ES_tradnl" b="1"/>
              <a:t>     Sumadora mecánica</a:t>
            </a:r>
          </a:p>
          <a:p>
            <a:endParaRPr lang="es-ES_tradnl" b="1"/>
          </a:p>
          <a:p>
            <a:endParaRPr lang="es-ES_tradnl" b="1"/>
          </a:p>
          <a:p>
            <a:pPr>
              <a:buFontTx/>
              <a:buChar char="•"/>
            </a:pPr>
            <a:r>
              <a:rPr lang="es-ES_tradnl" b="1"/>
              <a:t>Máquina de Diferencias</a:t>
            </a:r>
          </a:p>
          <a:p>
            <a:r>
              <a:rPr lang="es-ES_tradnl" b="1"/>
              <a:t>     Charles Babbage (1793 - 1871)</a:t>
            </a:r>
          </a:p>
          <a:p>
            <a:r>
              <a:rPr lang="es-ES_tradnl" b="1"/>
              <a:t>     Suma, resta, multiplicación y división</a:t>
            </a:r>
          </a:p>
          <a:p>
            <a:r>
              <a:rPr lang="es-ES_tradnl" b="1"/>
              <a:t>     60 sumas por minuto</a:t>
            </a:r>
          </a:p>
        </p:txBody>
      </p:sp>
      <p:sp>
        <p:nvSpPr>
          <p:cNvPr id="68613" name="Rectangle 5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_tradnl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kton" pitchFamily="34" charset="0"/>
              </a:rPr>
              <a:t>Historia de la computación</a:t>
            </a:r>
          </a:p>
        </p:txBody>
      </p:sp>
      <p:pic>
        <p:nvPicPr>
          <p:cNvPr id="68614" name="Picture 6" descr="aba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268413"/>
            <a:ext cx="14287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6" name="Picture 8" descr="Pascali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068638"/>
            <a:ext cx="24669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8" name="Picture 10" descr="babbage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652963"/>
            <a:ext cx="1506538" cy="194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35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8033"/>
          </a:xfrm>
          <a:prstGeom prst="rect">
            <a:avLst/>
          </a:prstGeom>
        </p:spPr>
      </p:pic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187450" y="620713"/>
            <a:ext cx="4572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_tradnl" b="1"/>
              <a:t>Tarjetas Perforadas</a:t>
            </a:r>
          </a:p>
          <a:p>
            <a:r>
              <a:rPr lang="es-ES_tradnl" b="1"/>
              <a:t>     Charles Jacquard (1753 - 1834)</a:t>
            </a:r>
          </a:p>
          <a:p>
            <a:r>
              <a:rPr lang="es-ES_tradnl" b="1"/>
              <a:t>     Telar de tejido con tarjetas perforadas </a:t>
            </a:r>
          </a:p>
          <a:p>
            <a:r>
              <a:rPr lang="es-ES_tradnl" b="1"/>
              <a:t>     Babbage trató de aplicar este concepto a su máquina</a:t>
            </a:r>
          </a:p>
          <a:p>
            <a:r>
              <a:rPr lang="es-ES_tradnl" b="1"/>
              <a:t>     Herman Hollerit (censo de USA 1890)</a:t>
            </a:r>
          </a:p>
        </p:txBody>
      </p:sp>
      <p:pic>
        <p:nvPicPr>
          <p:cNvPr id="69648" name="Picture 16" descr="tp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2" y="2763044"/>
            <a:ext cx="3190875" cy="2200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9644" name="Picture 12" descr="Máquina Tabuladora de Hollerith (1890)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3644900"/>
            <a:ext cx="3546475" cy="2522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262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2264</Words>
  <Application>Microsoft Office PowerPoint</Application>
  <PresentationFormat>Presentación en pantalla (4:3)</PresentationFormat>
  <Paragraphs>471</Paragraphs>
  <Slides>54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54</vt:i4>
      </vt:variant>
    </vt:vector>
  </HeadingPairs>
  <TitlesOfParts>
    <vt:vector size="57" baseType="lpstr">
      <vt:lpstr>Tema de Office</vt:lpstr>
      <vt:lpstr>Imagen de mapa de bits</vt:lpstr>
      <vt:lpstr>Bitmap Image</vt:lpstr>
      <vt:lpstr>Presentación de PowerPoint</vt:lpstr>
      <vt:lpstr>Presentación de PowerPoint</vt:lpstr>
      <vt:lpstr>Tema 1 Fundamentos de Computación</vt:lpstr>
      <vt:lpstr>Presentación de PowerPoint</vt:lpstr>
      <vt:lpstr>Informática</vt:lpstr>
      <vt:lpstr>La Informática trata los siguientes temas:</vt:lpstr>
      <vt:lpstr>¿Qué es una computadora 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Clasificación de las computadoras</vt:lpstr>
      <vt:lpstr>Clasificación de las computadoras</vt:lpstr>
      <vt:lpstr>Clasificación de las computadoras</vt:lpstr>
      <vt:lpstr>Clasificación de las computadoras</vt:lpstr>
      <vt:lpstr>Clasificación de las computadoras</vt:lpstr>
      <vt:lpstr>Clasificación de las computadoras</vt:lpstr>
      <vt:lpstr>Componentes de una computadora</vt:lpstr>
      <vt:lpstr>Hardware Dispositivos de entrada</vt:lpstr>
      <vt:lpstr>Presentación de PowerPoint</vt:lpstr>
      <vt:lpstr>Presentación de PowerPoint</vt:lpstr>
      <vt:lpstr>Presentación de PowerPoint</vt:lpstr>
      <vt:lpstr>Hardware Unidad Central de Proceso (CPU)</vt:lpstr>
      <vt:lpstr>Unidad de Control</vt:lpstr>
      <vt:lpstr>Presentación de PowerPoint</vt:lpstr>
      <vt:lpstr>Memoria Principal</vt:lpstr>
      <vt:lpstr>Memoria RAM</vt:lpstr>
      <vt:lpstr>Unidades de Memoria</vt:lpstr>
      <vt:lpstr>Memoria RAM</vt:lpstr>
      <vt:lpstr>Memoria RAM</vt:lpstr>
      <vt:lpstr>Memoria ROM</vt:lpstr>
      <vt:lpstr>Dispositivos de Almacenamiento Secundario</vt:lpstr>
      <vt:lpstr>Dispositivos de Almacenamiento Secundario</vt:lpstr>
      <vt:lpstr>Dispositivos de Almacenamiento Secundario</vt:lpstr>
      <vt:lpstr>Dispositivos de Almacenamiento Secundario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Módulo TI</dc:creator>
  <cp:lastModifiedBy>Alumno</cp:lastModifiedBy>
  <cp:revision>133</cp:revision>
  <dcterms:created xsi:type="dcterms:W3CDTF">2013-03-25T16:39:37Z</dcterms:created>
  <dcterms:modified xsi:type="dcterms:W3CDTF">2013-09-05T23:25:44Z</dcterms:modified>
</cp:coreProperties>
</file>